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8404800" cy="38404800"/>
  <p:notesSz cx="7315200" cy="384048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02E84"/>
    <a:srgbClr val="E6E6E6"/>
    <a:srgbClr val="4F2683"/>
    <a:srgbClr val="807F83"/>
    <a:srgbClr val="E8F0FF"/>
    <a:srgbClr val="0163A6"/>
    <a:srgbClr val="002547"/>
    <a:srgbClr val="004080"/>
    <a:srgbClr val="FCFCFD"/>
    <a:srgbClr val="BBC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600" y="-80"/>
      </p:cViewPr>
      <p:guideLst>
        <p:guide orient="horz" pos="12096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t" anchorCtr="0" compatLnSpc="1">
            <a:prstTxWarp prst="textNoShape">
              <a:avLst/>
            </a:prstTxWarp>
          </a:bodyPr>
          <a:lstStyle>
            <a:lvl1pPr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t" anchorCtr="0" compatLnSpc="1">
            <a:prstTxWarp prst="textNoShape">
              <a:avLst/>
            </a:prstTxWarp>
          </a:bodyPr>
          <a:lstStyle>
            <a:lvl1pPr algn="r"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6485513"/>
            <a:ext cx="317023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b" anchorCtr="0" compatLnSpc="1">
            <a:prstTxWarp prst="textNoShape">
              <a:avLst/>
            </a:prstTxWarp>
          </a:bodyPr>
          <a:lstStyle>
            <a:lvl1pPr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36485513"/>
            <a:ext cx="31702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b" anchorCtr="0" compatLnSpc="1">
            <a:prstTxWarp prst="textNoShape">
              <a:avLst/>
            </a:prstTxWarp>
          </a:bodyPr>
          <a:lstStyle>
            <a:lvl1pPr algn="r" defTabSz="2246313">
              <a:defRPr sz="2900">
                <a:solidFill>
                  <a:schemeClr val="tx1"/>
                </a:solidFill>
                <a:latin typeface="Times New Roman" pitchFamily="-111" charset="0"/>
              </a:defRPr>
            </a:lvl1pPr>
          </a:lstStyle>
          <a:p>
            <a:fld id="{F5149EEA-42DD-4F68-9A2F-012E90189BC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367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543300" y="2895600"/>
            <a:ext cx="14401800" cy="1440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18211800"/>
            <a:ext cx="5334000" cy="172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64998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364998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1" charset="0"/>
              </a:defRPr>
            </a:lvl1pPr>
          </a:lstStyle>
          <a:p>
            <a:fld id="{4F2F6458-193C-4759-A053-36190699E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62400" y="400050"/>
            <a:ext cx="30484763" cy="1466850"/>
          </a:xfrm>
        </p:spPr>
        <p:txBody>
          <a:bodyPr lIns="196572" tIns="98286" rIns="196572" bIns="98286"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D39CD-52CD-4E08-870D-90576CD77DA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763788" y="0"/>
            <a:ext cx="9040812" cy="3499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26970038" cy="3499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D9793-BFC4-48AD-B656-11C4DECDC8D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A5D26-E0B7-4972-8EDF-78897E2D984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4679275"/>
            <a:ext cx="32643762" cy="762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6278225"/>
            <a:ext cx="32643762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E02BB-7AFC-47CF-88B8-53ED1E94C9E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113" y="6400800"/>
            <a:ext cx="17526000" cy="2859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59513" y="6400800"/>
            <a:ext cx="17526000" cy="2859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BDB49-696B-43B0-BBB0-5F7DDEBA59E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538288"/>
            <a:ext cx="3456305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5" y="8596313"/>
            <a:ext cx="16968788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75" y="12179300"/>
            <a:ext cx="16968788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788" y="8596313"/>
            <a:ext cx="16975137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788" y="12179300"/>
            <a:ext cx="16975137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186F7-4652-4679-AFAD-068E6C9519A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2F4D0-3DF4-4FB0-8B65-BCAC0C77005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2358C-9050-4243-906D-DBECA76D937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528763"/>
            <a:ext cx="12634913" cy="6507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575" y="1528763"/>
            <a:ext cx="21469350" cy="32777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5" y="8035925"/>
            <a:ext cx="12634913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76EEE-DB56-4E4F-A788-B49DB889C9C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25" y="26882725"/>
            <a:ext cx="23042563" cy="3175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925" y="3432175"/>
            <a:ext cx="23042563" cy="23042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925" y="30057725"/>
            <a:ext cx="23042563" cy="4506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C708A-47BD-4B09-A904-00695782F00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2E84"/>
            </a:gs>
            <a:gs pos="100000">
              <a:srgbClr val="FFFFFF">
                <a:alpha val="25000"/>
              </a:srgb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0"/>
            <a:ext cx="3616325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643" tIns="112321" rIns="224643" bIns="1123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6400800"/>
            <a:ext cx="35204400" cy="28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1313" y="34996438"/>
            <a:ext cx="8001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518F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0688" y="34996438"/>
            <a:ext cx="121634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 algn="ctr">
              <a:defRPr sz="3400">
                <a:solidFill>
                  <a:srgbClr val="00518F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2488" y="34996438"/>
            <a:ext cx="8001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00518F"/>
                </a:solidFill>
                <a:latin typeface="Times New Roman" pitchFamily="-111" charset="0"/>
              </a:defRPr>
            </a:lvl1pPr>
          </a:lstStyle>
          <a:p>
            <a:fld id="{CE5F4EA2-BD7F-424A-8D93-D912A0B5E0B5}" type="slidenum">
              <a:rPr lang="en-CA"/>
              <a:pPr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2pPr>
      <a:lvl3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3pPr>
      <a:lvl4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4pPr>
      <a:lvl5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5pPr>
      <a:lvl6pPr marL="4572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6pPr>
      <a:lvl7pPr marL="9144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7pPr>
      <a:lvl8pPr marL="13716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8pPr>
      <a:lvl9pPr marL="18288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9pPr>
    </p:titleStyle>
    <p:bodyStyle>
      <a:lvl1pPr marL="842963" indent="-842963" algn="l" defTabSz="2246313" rtl="0" eaLnBrk="0" fontAlgn="base" hangingPunct="0">
        <a:spcBef>
          <a:spcPct val="20000"/>
        </a:spcBef>
        <a:spcAft>
          <a:spcPct val="0"/>
        </a:spcAft>
        <a:buClr>
          <a:srgbClr val="002547"/>
        </a:buClr>
        <a:buFont typeface="Times" pitchFamily="-111" charset="0"/>
        <a:buChar char="•"/>
        <a:defRPr sz="6900" b="1">
          <a:solidFill>
            <a:srgbClr val="00326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1825625" indent="-701675" algn="l" defTabSz="2246313" rtl="0" eaLnBrk="0" fontAlgn="base" hangingPunct="0">
        <a:spcBef>
          <a:spcPct val="20000"/>
        </a:spcBef>
        <a:spcAft>
          <a:spcPct val="0"/>
        </a:spcAft>
        <a:buClr>
          <a:srgbClr val="002547"/>
        </a:buClr>
        <a:buChar char="–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2pPr>
      <a:lvl3pPr marL="2808288" indent="-561975" algn="l" defTabSz="2246313" rtl="0" eaLnBrk="0" fontAlgn="base" hangingPunct="0">
        <a:spcBef>
          <a:spcPct val="20000"/>
        </a:spcBef>
        <a:spcAft>
          <a:spcPct val="0"/>
        </a:spcAft>
        <a:buChar char="•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3pPr>
      <a:lvl4pPr marL="3932238" indent="-561975" algn="l" defTabSz="2246313" rtl="0" eaLnBrk="0" fontAlgn="base" hangingPunct="0">
        <a:spcBef>
          <a:spcPct val="20000"/>
        </a:spcBef>
        <a:spcAft>
          <a:spcPct val="0"/>
        </a:spcAft>
        <a:buChar char="–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4pPr>
      <a:lvl5pPr marL="5053013" indent="-560388" algn="l" defTabSz="2246313" rtl="0" eaLnBrk="0" fontAlgn="base" hangingPunct="0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5pPr>
      <a:lvl6pPr marL="55102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6pPr>
      <a:lvl7pPr marL="59674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7pPr>
      <a:lvl8pPr marL="64246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8pPr>
      <a:lvl9pPr marL="68818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85"/>
          <p:cNvGrpSpPr>
            <a:grpSpLocks/>
          </p:cNvGrpSpPr>
          <p:nvPr/>
        </p:nvGrpSpPr>
        <p:grpSpPr bwMode="auto">
          <a:xfrm>
            <a:off x="466725" y="6000750"/>
            <a:ext cx="37504688" cy="31870650"/>
            <a:chOff x="324" y="4320"/>
            <a:chExt cx="27000" cy="22944"/>
          </a:xfrm>
        </p:grpSpPr>
        <p:sp>
          <p:nvSpPr>
            <p:cNvPr id="15410" name="Text Box 32"/>
            <p:cNvSpPr txBox="1">
              <a:spLocks noChangeArrowheads="1"/>
            </p:cNvSpPr>
            <p:nvPr/>
          </p:nvSpPr>
          <p:spPr bwMode="auto">
            <a:xfrm>
              <a:off x="7155" y="4320"/>
              <a:ext cx="6507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algn="ctr" defTabSz="800100">
                <a:spcBef>
                  <a:spcPct val="50000"/>
                </a:spcBef>
              </a:pPr>
              <a:r>
                <a:rPr lang="en-US" sz="6600" b="1" dirty="0" smtClean="0">
                  <a:solidFill>
                    <a:srgbClr val="4F2683"/>
                  </a:solidFill>
                </a:rPr>
                <a:t>METHODS</a:t>
              </a:r>
              <a:endParaRPr lang="en-US" sz="4800" b="1" dirty="0">
                <a:solidFill>
                  <a:srgbClr val="4F2683"/>
                </a:solidFill>
              </a:endParaRPr>
            </a:p>
          </p:txBody>
        </p:sp>
        <p:sp>
          <p:nvSpPr>
            <p:cNvPr id="15411" name="Text Box 44"/>
            <p:cNvSpPr txBox="1">
              <a:spLocks noChangeArrowheads="1"/>
            </p:cNvSpPr>
            <p:nvPr/>
          </p:nvSpPr>
          <p:spPr bwMode="auto">
            <a:xfrm>
              <a:off x="7176" y="5461"/>
              <a:ext cx="6507" cy="70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12" name="Text Box 47"/>
            <p:cNvSpPr txBox="1">
              <a:spLocks noChangeArrowheads="1"/>
            </p:cNvSpPr>
            <p:nvPr/>
          </p:nvSpPr>
          <p:spPr bwMode="auto">
            <a:xfrm>
              <a:off x="7176" y="12821"/>
              <a:ext cx="6507" cy="70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13" name="Text Box 50"/>
            <p:cNvSpPr txBox="1">
              <a:spLocks noChangeArrowheads="1"/>
            </p:cNvSpPr>
            <p:nvPr/>
          </p:nvSpPr>
          <p:spPr bwMode="auto">
            <a:xfrm>
              <a:off x="7176" y="20181"/>
              <a:ext cx="6507" cy="70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14" name="Text Box 5"/>
            <p:cNvSpPr txBox="1">
              <a:spLocks noChangeArrowheads="1"/>
            </p:cNvSpPr>
            <p:nvPr/>
          </p:nvSpPr>
          <p:spPr bwMode="auto">
            <a:xfrm>
              <a:off x="324" y="4320"/>
              <a:ext cx="6507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algn="ctr" defTabSz="800100">
                <a:spcBef>
                  <a:spcPct val="50000"/>
                </a:spcBef>
              </a:pPr>
              <a:r>
                <a:rPr lang="en-US" sz="6600" b="1" dirty="0">
                  <a:solidFill>
                    <a:srgbClr val="4F2683"/>
                  </a:solidFill>
                </a:rPr>
                <a:t>MOTIVATION</a:t>
              </a:r>
            </a:p>
          </p:txBody>
        </p:sp>
        <p:sp>
          <p:nvSpPr>
            <p:cNvPr id="15415" name="Text Box 6"/>
            <p:cNvSpPr txBox="1">
              <a:spLocks noChangeArrowheads="1"/>
            </p:cNvSpPr>
            <p:nvPr/>
          </p:nvSpPr>
          <p:spPr bwMode="auto">
            <a:xfrm>
              <a:off x="324" y="5461"/>
              <a:ext cx="6507" cy="70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16" name="Text Box 33"/>
            <p:cNvSpPr txBox="1">
              <a:spLocks noChangeArrowheads="1"/>
            </p:cNvSpPr>
            <p:nvPr/>
          </p:nvSpPr>
          <p:spPr bwMode="auto">
            <a:xfrm>
              <a:off x="13986" y="4320"/>
              <a:ext cx="6507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algn="ctr" defTabSz="800100">
                <a:spcBef>
                  <a:spcPct val="50000"/>
                </a:spcBef>
              </a:pPr>
              <a:r>
                <a:rPr lang="en-US" sz="6600" b="1">
                  <a:solidFill>
                    <a:srgbClr val="4F2683"/>
                  </a:solidFill>
                </a:rPr>
                <a:t>RESULTS</a:t>
              </a:r>
              <a:endParaRPr lang="en-US" sz="4800" b="1">
                <a:solidFill>
                  <a:srgbClr val="4F2683"/>
                </a:solidFill>
              </a:endParaRPr>
            </a:p>
          </p:txBody>
        </p:sp>
        <p:sp>
          <p:nvSpPr>
            <p:cNvPr id="15417" name="Text Box 34"/>
            <p:cNvSpPr txBox="1">
              <a:spLocks noChangeArrowheads="1"/>
            </p:cNvSpPr>
            <p:nvPr/>
          </p:nvSpPr>
          <p:spPr bwMode="auto">
            <a:xfrm>
              <a:off x="20817" y="4320"/>
              <a:ext cx="6507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algn="ctr" defTabSz="800100">
                <a:spcBef>
                  <a:spcPct val="50000"/>
                </a:spcBef>
              </a:pPr>
              <a:r>
                <a:rPr lang="en-US" sz="6600" b="1">
                  <a:solidFill>
                    <a:srgbClr val="4F2683"/>
                  </a:solidFill>
                </a:rPr>
                <a:t>DISCUSSION</a:t>
              </a:r>
              <a:endParaRPr lang="en-US" sz="4800" b="1">
                <a:solidFill>
                  <a:srgbClr val="4F2683"/>
                </a:solidFill>
              </a:endParaRPr>
            </a:p>
          </p:txBody>
        </p:sp>
        <p:sp>
          <p:nvSpPr>
            <p:cNvPr id="15418" name="Text Box 38"/>
            <p:cNvSpPr txBox="1">
              <a:spLocks noChangeArrowheads="1"/>
            </p:cNvSpPr>
            <p:nvPr/>
          </p:nvSpPr>
          <p:spPr bwMode="auto">
            <a:xfrm>
              <a:off x="324" y="12821"/>
              <a:ext cx="6507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algn="ctr" defTabSz="800100">
                <a:spcBef>
                  <a:spcPct val="50000"/>
                </a:spcBef>
              </a:pPr>
              <a:r>
                <a:rPr lang="en-US" sz="6600" b="1" dirty="0" smtClean="0">
                  <a:solidFill>
                    <a:srgbClr val="4F2683"/>
                  </a:solidFill>
                </a:rPr>
                <a:t>OBJECTIVES</a:t>
              </a:r>
              <a:endParaRPr lang="en-US" sz="4800" b="1" dirty="0">
                <a:solidFill>
                  <a:srgbClr val="4F2683"/>
                </a:solidFill>
              </a:endParaRPr>
            </a:p>
          </p:txBody>
        </p:sp>
        <p:sp>
          <p:nvSpPr>
            <p:cNvPr id="15419" name="Text Box 39"/>
            <p:cNvSpPr txBox="1">
              <a:spLocks noChangeArrowheads="1"/>
            </p:cNvSpPr>
            <p:nvPr/>
          </p:nvSpPr>
          <p:spPr bwMode="auto">
            <a:xfrm>
              <a:off x="324" y="13967"/>
              <a:ext cx="6507" cy="346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20" name="Text Box 40"/>
            <p:cNvSpPr txBox="1">
              <a:spLocks noChangeArrowheads="1"/>
            </p:cNvSpPr>
            <p:nvPr/>
          </p:nvSpPr>
          <p:spPr bwMode="auto">
            <a:xfrm>
              <a:off x="324" y="17760"/>
              <a:ext cx="6507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algn="ctr" defTabSz="800100">
                <a:spcBef>
                  <a:spcPct val="50000"/>
                </a:spcBef>
              </a:pPr>
              <a:r>
                <a:rPr lang="en-US" sz="6600" b="1" dirty="0" smtClean="0">
                  <a:solidFill>
                    <a:srgbClr val="4F2683"/>
                  </a:solidFill>
                </a:rPr>
                <a:t>METHODS</a:t>
              </a:r>
              <a:endParaRPr lang="en-US" sz="4800" b="1" dirty="0">
                <a:solidFill>
                  <a:srgbClr val="4F2683"/>
                </a:solidFill>
              </a:endParaRPr>
            </a:p>
          </p:txBody>
        </p:sp>
        <p:sp>
          <p:nvSpPr>
            <p:cNvPr id="15421" name="Text Box 41"/>
            <p:cNvSpPr txBox="1">
              <a:spLocks noChangeArrowheads="1"/>
            </p:cNvSpPr>
            <p:nvPr/>
          </p:nvSpPr>
          <p:spPr bwMode="auto">
            <a:xfrm>
              <a:off x="324" y="18864"/>
              <a:ext cx="6507" cy="8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22" name="Text Box 61"/>
            <p:cNvSpPr txBox="1">
              <a:spLocks noChangeArrowheads="1"/>
            </p:cNvSpPr>
            <p:nvPr/>
          </p:nvSpPr>
          <p:spPr bwMode="auto">
            <a:xfrm>
              <a:off x="13968" y="5461"/>
              <a:ext cx="6507" cy="70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23" name="Text Box 64"/>
            <p:cNvSpPr txBox="1">
              <a:spLocks noChangeArrowheads="1"/>
            </p:cNvSpPr>
            <p:nvPr/>
          </p:nvSpPr>
          <p:spPr bwMode="auto">
            <a:xfrm>
              <a:off x="13968" y="12821"/>
              <a:ext cx="6507" cy="70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24" name="Text Box 67"/>
            <p:cNvSpPr txBox="1">
              <a:spLocks noChangeArrowheads="1"/>
            </p:cNvSpPr>
            <p:nvPr/>
          </p:nvSpPr>
          <p:spPr bwMode="auto">
            <a:xfrm>
              <a:off x="14016" y="20181"/>
              <a:ext cx="6507" cy="70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25" name="Text Box 70"/>
            <p:cNvSpPr txBox="1">
              <a:spLocks noChangeArrowheads="1"/>
            </p:cNvSpPr>
            <p:nvPr/>
          </p:nvSpPr>
          <p:spPr bwMode="auto">
            <a:xfrm>
              <a:off x="20817" y="12821"/>
              <a:ext cx="6507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algn="ctr" defTabSz="800100">
                <a:spcBef>
                  <a:spcPct val="50000"/>
                </a:spcBef>
              </a:pPr>
              <a:r>
                <a:rPr lang="en-US" sz="6600" b="1">
                  <a:solidFill>
                    <a:srgbClr val="4F2683"/>
                  </a:solidFill>
                </a:rPr>
                <a:t>CONCLUSIONS</a:t>
              </a:r>
              <a:endParaRPr lang="en-US" sz="4800" b="1">
                <a:solidFill>
                  <a:srgbClr val="4F2683"/>
                </a:solidFill>
              </a:endParaRPr>
            </a:p>
          </p:txBody>
        </p:sp>
        <p:sp>
          <p:nvSpPr>
            <p:cNvPr id="15426" name="Text Box 71"/>
            <p:cNvSpPr txBox="1">
              <a:spLocks noChangeArrowheads="1"/>
            </p:cNvSpPr>
            <p:nvPr/>
          </p:nvSpPr>
          <p:spPr bwMode="auto">
            <a:xfrm>
              <a:off x="20817" y="14016"/>
              <a:ext cx="6507" cy="3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27" name="Text Box 72"/>
            <p:cNvSpPr txBox="1">
              <a:spLocks noChangeArrowheads="1"/>
            </p:cNvSpPr>
            <p:nvPr/>
          </p:nvSpPr>
          <p:spPr bwMode="auto">
            <a:xfrm>
              <a:off x="20817" y="5461"/>
              <a:ext cx="6507" cy="70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28" name="Text Box 76"/>
            <p:cNvSpPr txBox="1">
              <a:spLocks noChangeArrowheads="1"/>
            </p:cNvSpPr>
            <p:nvPr/>
          </p:nvSpPr>
          <p:spPr bwMode="auto">
            <a:xfrm>
              <a:off x="20817" y="18896"/>
              <a:ext cx="6507" cy="32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  <p:sp>
          <p:nvSpPr>
            <p:cNvPr id="15429" name="Text Box 77"/>
            <p:cNvSpPr txBox="1">
              <a:spLocks noChangeArrowheads="1"/>
            </p:cNvSpPr>
            <p:nvPr/>
          </p:nvSpPr>
          <p:spPr bwMode="auto">
            <a:xfrm>
              <a:off x="20817" y="17760"/>
              <a:ext cx="6507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algn="ctr" defTabSz="800100">
                <a:spcBef>
                  <a:spcPct val="50000"/>
                </a:spcBef>
              </a:pPr>
              <a:r>
                <a:rPr lang="en-US" sz="6000" b="1" dirty="0">
                  <a:solidFill>
                    <a:srgbClr val="4F2683"/>
                  </a:solidFill>
                </a:rPr>
                <a:t>ACKNOWLEDGEMENTS</a:t>
              </a:r>
              <a:endParaRPr lang="en-US" sz="4400" b="1" dirty="0">
                <a:solidFill>
                  <a:srgbClr val="4F2683"/>
                </a:solidFill>
              </a:endParaRPr>
            </a:p>
          </p:txBody>
        </p:sp>
        <p:sp>
          <p:nvSpPr>
            <p:cNvPr id="15430" name="Text Box 78"/>
            <p:cNvSpPr txBox="1">
              <a:spLocks noChangeArrowheads="1"/>
            </p:cNvSpPr>
            <p:nvPr/>
          </p:nvSpPr>
          <p:spPr bwMode="auto">
            <a:xfrm>
              <a:off x="20817" y="22384"/>
              <a:ext cx="6507" cy="8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algn="ctr" defTabSz="800100">
                <a:spcBef>
                  <a:spcPct val="50000"/>
                </a:spcBef>
              </a:pPr>
              <a:r>
                <a:rPr lang="en-US" sz="6600" b="1">
                  <a:solidFill>
                    <a:srgbClr val="4F2683"/>
                  </a:solidFill>
                </a:rPr>
                <a:t>REFERENCES</a:t>
              </a:r>
              <a:endParaRPr lang="en-US" sz="4800" b="1">
                <a:solidFill>
                  <a:srgbClr val="4F2683"/>
                </a:solidFill>
              </a:endParaRPr>
            </a:p>
          </p:txBody>
        </p:sp>
        <p:sp>
          <p:nvSpPr>
            <p:cNvPr id="15431" name="Text Box 79"/>
            <p:cNvSpPr txBox="1">
              <a:spLocks noChangeArrowheads="1"/>
            </p:cNvSpPr>
            <p:nvPr/>
          </p:nvSpPr>
          <p:spPr bwMode="auto">
            <a:xfrm>
              <a:off x="20817" y="23520"/>
              <a:ext cx="6507" cy="37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4846" tIns="2423" rIns="4846" bIns="2423" anchor="ctr"/>
            <a:lstStyle/>
            <a:p>
              <a:pPr marL="336550" defTabSz="800100">
                <a:spcBef>
                  <a:spcPct val="50000"/>
                </a:spcBef>
              </a:pPr>
              <a:endParaRPr lang="en-US" sz="2800" b="1"/>
            </a:p>
          </p:txBody>
        </p:sp>
      </p:grp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00088" y="200025"/>
            <a:ext cx="37004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96572" tIns="98286" rIns="196572" bIns="98286" anchor="ctr"/>
          <a:lstStyle/>
          <a:p>
            <a:pPr algn="ctr" defTabSz="1965325"/>
            <a:r>
              <a:rPr lang="en-US" sz="7700" b="1" dirty="0" smtClean="0">
                <a:solidFill>
                  <a:srgbClr val="FFFFFF"/>
                </a:solidFill>
              </a:rPr>
              <a:t>Brief Description of What Was Done in This Study</a:t>
            </a: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5943600" y="2743200"/>
            <a:ext cx="26336625" cy="26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1" tIns="40002" rIns="80001" bIns="40002">
            <a:spAutoFit/>
          </a:bodyPr>
          <a:lstStyle/>
          <a:p>
            <a:pPr algn="ctr" defTabSz="800100"/>
            <a:r>
              <a:rPr lang="en-US" sz="4200" b="1" baseline="30000" dirty="0" smtClean="0">
                <a:solidFill>
                  <a:srgbClr val="E6E6E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sz="4200" b="1" dirty="0" smtClean="0">
                <a:solidFill>
                  <a:srgbClr val="E6E6E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Imaging Research Laboratories, Robarts Research Institute</a:t>
            </a:r>
          </a:p>
          <a:p>
            <a:pPr algn="ctr" defTabSz="800100"/>
            <a:r>
              <a:rPr lang="en-US" sz="4200" b="1" baseline="30000" dirty="0" smtClean="0">
                <a:solidFill>
                  <a:srgbClr val="E6E6E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sz="4200" b="1" dirty="0" smtClean="0">
                <a:solidFill>
                  <a:srgbClr val="E6E6E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Biomedical Engineering Graduate Program, Western University, London ON</a:t>
            </a:r>
          </a:p>
          <a:p>
            <a:pPr algn="ctr" defTabSz="800100"/>
            <a:r>
              <a:rPr lang="en-CA" sz="4200" b="1" baseline="30000" dirty="0" smtClean="0">
                <a:solidFill>
                  <a:srgbClr val="E6E6E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CA" sz="4200" b="1" dirty="0" smtClean="0">
                <a:solidFill>
                  <a:srgbClr val="E6E6E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Dept. Surgery, University on Another Planet</a:t>
            </a:r>
            <a:endParaRPr lang="en-US" sz="4200" b="1" baseline="30000" dirty="0" smtClean="0">
              <a:solidFill>
                <a:srgbClr val="E6E6E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 defTabSz="800100"/>
            <a:r>
              <a:rPr lang="en-US" sz="4200" b="1" baseline="30000" dirty="0" smtClean="0">
                <a:solidFill>
                  <a:srgbClr val="E6E6E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en-US" sz="4200" b="1" dirty="0" smtClean="0">
                <a:solidFill>
                  <a:srgbClr val="E6E6E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Depts of Medical Biophysics and Medical Imaging, Western University, London ON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6236655" y="1676400"/>
            <a:ext cx="25931502" cy="11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80010" tIns="40005" rIns="80010" bIns="40005">
            <a:spAutoFit/>
          </a:bodyPr>
          <a:lstStyle/>
          <a:p>
            <a:pPr algn="ctr" defTabSz="800100"/>
            <a:r>
              <a:rPr lang="en-US" sz="7000" b="1" dirty="0">
                <a:solidFill>
                  <a:schemeClr val="tx1"/>
                </a:solidFill>
              </a:rPr>
              <a:t>M.</a:t>
            </a:r>
            <a:r>
              <a:rPr lang="en-US" sz="7000" b="1" dirty="0" smtClean="0">
                <a:solidFill>
                  <a:schemeClr val="tx1"/>
                </a:solidFill>
              </a:rPr>
              <a:t> M. Student,</a:t>
            </a:r>
            <a:r>
              <a:rPr lang="en-US" sz="7000" b="1" baseline="30000" dirty="0" smtClean="0">
                <a:solidFill>
                  <a:schemeClr val="tx1"/>
                </a:solidFill>
              </a:rPr>
              <a:t>1,2</a:t>
            </a:r>
            <a:r>
              <a:rPr lang="en-US" sz="7000" b="1" dirty="0" smtClean="0">
                <a:solidFill>
                  <a:schemeClr val="tx1"/>
                </a:solidFill>
              </a:rPr>
              <a:t> Y. Author,</a:t>
            </a:r>
            <a:r>
              <a:rPr lang="en-US" sz="7000" b="1" baseline="30000" dirty="0" smtClean="0">
                <a:solidFill>
                  <a:schemeClr val="tx1"/>
                </a:solidFill>
              </a:rPr>
              <a:t>3</a:t>
            </a:r>
            <a:r>
              <a:rPr lang="en-US" sz="7000" b="1" dirty="0" smtClean="0">
                <a:solidFill>
                  <a:schemeClr val="tx1"/>
                </a:solidFill>
              </a:rPr>
              <a:t> S. Collaborator,</a:t>
            </a:r>
            <a:r>
              <a:rPr lang="en-US" sz="70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7000" b="1" dirty="0" smtClean="0">
                <a:solidFill>
                  <a:schemeClr val="tx1"/>
                </a:solidFill>
              </a:rPr>
              <a:t> </a:t>
            </a:r>
            <a:r>
              <a:rPr lang="en-US" sz="7000" b="1" dirty="0">
                <a:solidFill>
                  <a:schemeClr val="tx1"/>
                </a:solidFill>
              </a:rPr>
              <a:t>Q</a:t>
            </a:r>
            <a:r>
              <a:rPr lang="en-US" sz="7000" b="1" dirty="0" smtClean="0">
                <a:solidFill>
                  <a:schemeClr val="tx1"/>
                </a:solidFill>
              </a:rPr>
              <a:t>. Important</a:t>
            </a:r>
            <a:r>
              <a:rPr lang="en-US" sz="7000" b="1" baseline="30000" dirty="0" smtClean="0">
                <a:solidFill>
                  <a:schemeClr val="tx1"/>
                </a:solidFill>
              </a:rPr>
              <a:t>1,2,4</a:t>
            </a:r>
            <a:endParaRPr lang="en-US" sz="7000" b="1" dirty="0">
              <a:solidFill>
                <a:schemeClr val="tx1"/>
              </a:solidFill>
            </a:endParaRPr>
          </a:p>
        </p:txBody>
      </p:sp>
      <p:pic>
        <p:nvPicPr>
          <p:cNvPr id="15369" name="Picture 26" descr="RobartsResearch_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3256543"/>
            <a:ext cx="5705475" cy="20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6" name="Text Box 195"/>
          <p:cNvSpPr txBox="1">
            <a:spLocks noChangeArrowheads="1"/>
          </p:cNvSpPr>
          <p:nvPr/>
        </p:nvSpPr>
        <p:spPr bwMode="auto">
          <a:xfrm>
            <a:off x="29070300" y="26603325"/>
            <a:ext cx="68199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-111" charset="0"/>
              <a:buNone/>
            </a:pPr>
            <a:endParaRPr lang="en-US" sz="2800" b="1"/>
          </a:p>
          <a:p>
            <a:pPr marL="311150" indent="-311150" defTabSz="800100"/>
            <a:endParaRPr lang="en-US" sz="2800"/>
          </a:p>
        </p:txBody>
      </p:sp>
      <p:pic>
        <p:nvPicPr>
          <p:cNvPr id="15405" name="Picture 76" descr="nserc-logo [Converted]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4594" y="29413200"/>
            <a:ext cx="2924406" cy="118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96" descr="cihr_logo_e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0" y="26365200"/>
            <a:ext cx="2458470" cy="1524000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" name="Picture 70" descr="Birc Logo.png"/>
          <p:cNvPicPr>
            <a:picLocks noChangeAspect="1"/>
          </p:cNvPicPr>
          <p:nvPr/>
        </p:nvPicPr>
        <p:blipFill>
          <a:blip r:embed="rId5"/>
          <a:srcRect b="13649"/>
          <a:stretch>
            <a:fillRect/>
          </a:stretch>
        </p:blipFill>
        <p:spPr>
          <a:xfrm>
            <a:off x="1340971" y="594204"/>
            <a:ext cx="3956983" cy="2225196"/>
          </a:xfrm>
          <a:prstGeom prst="rect">
            <a:avLst/>
          </a:prstGeom>
        </p:spPr>
      </p:pic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10001250" y="8401050"/>
            <a:ext cx="89344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Text box which introduces the specific, unique equipment that is required for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Be sure to include all important details that make this device unique; apparatus could be a software algorithm, in some cases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More details can be provided here, with regard to construction, fabrication and development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A line drawing or photograph of the equipment is typically helpful here</a:t>
            </a:r>
            <a:endParaRPr lang="en-US" sz="2800" dirty="0"/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10134600" y="7734300"/>
            <a:ext cx="587668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/>
              <a:t>SPECIALIZED APPARATUS B</a:t>
            </a:r>
          </a:p>
        </p:txBody>
      </p:sp>
      <p:sp>
        <p:nvSpPr>
          <p:cNvPr id="73" name="Text Box 62"/>
          <p:cNvSpPr txBox="1">
            <a:spLocks noChangeArrowheads="1"/>
          </p:cNvSpPr>
          <p:nvPr/>
        </p:nvSpPr>
        <p:spPr bwMode="auto">
          <a:xfrm>
            <a:off x="19535775" y="8534400"/>
            <a:ext cx="3733800" cy="776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Main result of the study: this box should describe your most important finding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This is likely to relate to your primary hypothesis or main objective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The graphic could be a table, a plot, or image(s) that demonstrate your result; i.e. a typical result</a:t>
            </a:r>
          </a:p>
          <a:p>
            <a:pPr marL="311150" indent="-311150" defTabSz="800100"/>
            <a:endParaRPr lang="en-US" sz="2800"/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19602450" y="7827963"/>
            <a:ext cx="2162130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/>
              <a:t>RESULT A</a:t>
            </a:r>
          </a:p>
        </p:txBody>
      </p:sp>
      <p:sp>
        <p:nvSpPr>
          <p:cNvPr id="77" name="Text Box 73"/>
          <p:cNvSpPr txBox="1">
            <a:spLocks noChangeArrowheads="1"/>
          </p:cNvSpPr>
          <p:nvPr/>
        </p:nvSpPr>
        <p:spPr bwMode="auto">
          <a:xfrm>
            <a:off x="29003625" y="7800975"/>
            <a:ext cx="8801100" cy="969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Discussion of the most important message of the study, typically related to the main objective or hypothesis to be tested; major finding and its implication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Discussion of secondary point, but one that is still quite important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Comparison of your work to others, setting of the context of your project; interpret and explain the meaning of your results, including both surprises and expected results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Possible limitations of your project, and aspects that could be improved in the future; try to put a positive spin on limitations, by discussing related advantages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Possible applications for your results to the future; choose a few applications that may follow from your study, but be careful not to overstate your results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sz="2800" b="1"/>
          </a:p>
          <a:p>
            <a:pPr marL="311150" indent="-311150" defTabSz="800100"/>
            <a:endParaRPr lang="en-US" sz="2800"/>
          </a:p>
        </p:txBody>
      </p:sp>
      <p:sp>
        <p:nvSpPr>
          <p:cNvPr id="78" name="Text Box 83"/>
          <p:cNvSpPr txBox="1">
            <a:spLocks noChangeArrowheads="1"/>
          </p:cNvSpPr>
          <p:nvPr/>
        </p:nvSpPr>
        <p:spPr bwMode="auto">
          <a:xfrm>
            <a:off x="600075" y="7867650"/>
            <a:ext cx="8601075" cy="75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sz="2800" b="1" dirty="0"/>
              <a:t>First paragraph:  major motivation (usually clinical) behind the entire study. This paragraph typically addresses the “big picture”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sz="2800" b="1" dirty="0"/>
              <a:t>Second paragraph:  recent or previous work by others (or your own group) that has improved our understanding or rectified some deficiency; nonetheless, usually some deficiency remains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sz="2800" b="1" dirty="0"/>
              <a:t>Third paragraph:  recent advances that have made it possible to achieve significant progress, such as a newly developed device or technique, or a newly provided capability that is ideally suited for this problem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sz="2800" b="1" dirty="0"/>
              <a:t>Fourth paragraph:  introduction to the specific objective of the project, usually something like “We believe that…” or “We propose that…”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34600" y="13119100"/>
            <a:ext cx="8667750" cy="4149725"/>
            <a:chOff x="10134600" y="13119100"/>
            <a:chExt cx="8667750" cy="4149725"/>
          </a:xfrm>
        </p:grpSpPr>
        <p:pic>
          <p:nvPicPr>
            <p:cNvPr id="79" name="Picture 10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134600" y="13119100"/>
              <a:ext cx="5534025" cy="414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110"/>
            <p:cNvSpPr txBox="1">
              <a:spLocks noChangeArrowheads="1"/>
            </p:cNvSpPr>
            <p:nvPr/>
          </p:nvSpPr>
          <p:spPr bwMode="auto">
            <a:xfrm>
              <a:off x="15935325" y="13960643"/>
              <a:ext cx="2867025" cy="2727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/>
                <a:t>This </a:t>
              </a:r>
              <a:r>
                <a:rPr lang="en-US" sz="2100" b="1" i="1" dirty="0"/>
                <a:t>is a schematic diagram or photograph of the second most important piece of equipment used in this study.</a:t>
              </a:r>
              <a:endParaRPr lang="en-US" sz="2800" b="1" dirty="0"/>
            </a:p>
            <a:p>
              <a:pPr defTabSz="800100"/>
              <a:endParaRPr lang="en-US" sz="28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3269575" y="7934325"/>
            <a:ext cx="4846638" cy="9946434"/>
            <a:chOff x="23269575" y="7934325"/>
            <a:chExt cx="4846638" cy="9946434"/>
          </a:xfrm>
        </p:grpSpPr>
        <p:pic>
          <p:nvPicPr>
            <p:cNvPr id="87" name="Picture 1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269575" y="7934325"/>
              <a:ext cx="4846638" cy="746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112"/>
            <p:cNvSpPr txBox="1">
              <a:spLocks noChangeArrowheads="1"/>
            </p:cNvSpPr>
            <p:nvPr/>
          </p:nvSpPr>
          <p:spPr bwMode="auto">
            <a:xfrm>
              <a:off x="23336250" y="15735300"/>
              <a:ext cx="4733925" cy="2145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/>
                <a:t>This </a:t>
              </a:r>
              <a:r>
                <a:rPr lang="en-US" sz="2100" b="1" i="1" dirty="0"/>
                <a:t>will be a graph, table or image that presents your most important result; it can be sized to fit appropriately (landscape or portrait).</a:t>
              </a:r>
              <a:endParaRPr lang="en-US" sz="2800" b="1" dirty="0"/>
            </a:p>
            <a:p>
              <a:pPr defTabSz="800100"/>
              <a:endParaRPr lang="en-US" sz="2800" dirty="0"/>
            </a:p>
          </p:txBody>
        </p:sp>
      </p:grp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10067925" y="18802350"/>
            <a:ext cx="486727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First paragraph: typically some description of the specific group of subjects, specimens, or animals that were used in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Provide appropriate descriptors, such as age, gender, size, etc.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If you fabricated models or phantoms for your study, then place details related to the phantoms here</a:t>
            </a:r>
          </a:p>
          <a:p>
            <a:pPr marL="311150" indent="-311150" defTabSz="800100"/>
            <a:endParaRPr lang="en-US" sz="2800"/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10134600" y="18029238"/>
            <a:ext cx="5496978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/>
              <a:t>SELECTION OF SUBJECTS</a:t>
            </a:r>
          </a:p>
        </p:txBody>
      </p:sp>
      <p:sp>
        <p:nvSpPr>
          <p:cNvPr id="96" name="Text Box 66"/>
          <p:cNvSpPr txBox="1">
            <a:spLocks noChangeArrowheads="1"/>
          </p:cNvSpPr>
          <p:nvPr/>
        </p:nvSpPr>
        <p:spPr bwMode="auto">
          <a:xfrm>
            <a:off x="19602450" y="18029238"/>
            <a:ext cx="218296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/>
              <a:t>RESULT B</a:t>
            </a:r>
          </a:p>
        </p:txBody>
      </p:sp>
      <p:sp>
        <p:nvSpPr>
          <p:cNvPr id="102" name="Text Box 75"/>
          <p:cNvSpPr txBox="1">
            <a:spLocks noChangeArrowheads="1"/>
          </p:cNvSpPr>
          <p:nvPr/>
        </p:nvSpPr>
        <p:spPr bwMode="auto">
          <a:xfrm>
            <a:off x="29070300" y="19802475"/>
            <a:ext cx="846772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Most important conclusion; take-home pay of the project, which addresses the main goal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Evaluate you results from the standpoint of the stated objectives: have you succeeded?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State the logical, concise conclusion from your study, what will happen next?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sz="2800" b="1" dirty="0"/>
          </a:p>
          <a:p>
            <a:pPr marL="311150" indent="-311150" defTabSz="800100"/>
            <a:endParaRPr lang="en-US" sz="2800" dirty="0"/>
          </a:p>
        </p:txBody>
      </p:sp>
      <p:sp>
        <p:nvSpPr>
          <p:cNvPr id="103" name="Text Box 84"/>
          <p:cNvSpPr txBox="1">
            <a:spLocks noChangeArrowheads="1"/>
          </p:cNvSpPr>
          <p:nvPr/>
        </p:nvSpPr>
        <p:spPr bwMode="auto">
          <a:xfrm>
            <a:off x="600075" y="19669125"/>
            <a:ext cx="873442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defTabSz="800100">
              <a:spcBef>
                <a:spcPct val="50000"/>
              </a:spcBef>
            </a:pPr>
            <a:r>
              <a:rPr lang="en-US" sz="2800" b="1"/>
              <a:t>Recapitulate the major problem that you address and then make the following statement: The primary objective (or hypothesis) of this project is:</a:t>
            </a:r>
          </a:p>
          <a:p>
            <a:pPr defTabSz="800100">
              <a:spcBef>
                <a:spcPct val="50000"/>
              </a:spcBef>
            </a:pPr>
            <a:r>
              <a:rPr lang="en-US" sz="2800" b="1" i="1"/>
              <a:t>State the objective or hypothesis clearly, preferably in italics, in a way that will correspond to the final results and conclusion of your poster.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14785975" y="18602325"/>
            <a:ext cx="4029075" cy="6588535"/>
            <a:chOff x="14785975" y="18602325"/>
            <a:chExt cx="4029075" cy="6588535"/>
          </a:xfrm>
        </p:grpSpPr>
        <p:pic>
          <p:nvPicPr>
            <p:cNvPr id="105" name="Picture 1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785975" y="18602325"/>
              <a:ext cx="4029075" cy="440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 Box 118"/>
            <p:cNvSpPr txBox="1">
              <a:spLocks noChangeArrowheads="1"/>
            </p:cNvSpPr>
            <p:nvPr/>
          </p:nvSpPr>
          <p:spPr bwMode="auto">
            <a:xfrm>
              <a:off x="15135225" y="23336250"/>
              <a:ext cx="3600450" cy="1854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/>
                <a:t>This </a:t>
              </a:r>
              <a:r>
                <a:rPr lang="en-US" sz="2100" b="1" i="1" dirty="0"/>
                <a:t>is likely a photograph of an animal in a scanner, or a phantom that was used in a study.</a:t>
              </a:r>
              <a:endParaRPr lang="en-US" sz="2800" b="1" dirty="0"/>
            </a:p>
            <a:p>
              <a:pPr defTabSz="800100"/>
              <a:endParaRPr lang="en-US" sz="2800" dirty="0"/>
            </a:p>
          </p:txBody>
        </p:sp>
      </p:grpSp>
      <p:sp>
        <p:nvSpPr>
          <p:cNvPr id="107" name="Text Box 119"/>
          <p:cNvSpPr txBox="1">
            <a:spLocks noChangeArrowheads="1"/>
          </p:cNvSpPr>
          <p:nvPr/>
        </p:nvSpPr>
        <p:spPr bwMode="auto">
          <a:xfrm>
            <a:off x="10067925" y="25403175"/>
            <a:ext cx="88011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Lots of room for additional text that describes the details of the study, number of specimens used, how many scans obtained, etc.</a:t>
            </a:r>
          </a:p>
          <a:p>
            <a:pPr marL="311150" indent="-311150" defTabSz="800100"/>
            <a:endParaRPr lang="en-US" sz="2800"/>
          </a:p>
        </p:txBody>
      </p:sp>
      <p:sp>
        <p:nvSpPr>
          <p:cNvPr id="108" name="Text Box 147"/>
          <p:cNvSpPr txBox="1">
            <a:spLocks noChangeArrowheads="1"/>
          </p:cNvSpPr>
          <p:nvPr/>
        </p:nvSpPr>
        <p:spPr bwMode="auto">
          <a:xfrm>
            <a:off x="19535775" y="18669000"/>
            <a:ext cx="3733800" cy="776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Second result of the study: this box should describe your second most important finding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This is likely to relate to your secondary hypothesis or objective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The graphic could be a table, a plot, or image(s) that demonstrate your result; i.e. a typical result</a:t>
            </a:r>
          </a:p>
          <a:p>
            <a:pPr marL="311150" indent="-311150" defTabSz="800100"/>
            <a:endParaRPr lang="en-US" sz="2800"/>
          </a:p>
        </p:txBody>
      </p:sp>
      <p:grpSp>
        <p:nvGrpSpPr>
          <p:cNvPr id="133" name="Group 132"/>
          <p:cNvGrpSpPr/>
          <p:nvPr/>
        </p:nvGrpSpPr>
        <p:grpSpPr>
          <a:xfrm>
            <a:off x="23336250" y="18135600"/>
            <a:ext cx="4781550" cy="9418638"/>
            <a:chOff x="23336250" y="18135600"/>
            <a:chExt cx="4781550" cy="9418638"/>
          </a:xfrm>
        </p:grpSpPr>
        <p:pic>
          <p:nvPicPr>
            <p:cNvPr id="104" name="Picture 1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336250" y="18135600"/>
              <a:ext cx="4781550" cy="726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 Box 194"/>
            <p:cNvSpPr txBox="1">
              <a:spLocks noChangeArrowheads="1"/>
            </p:cNvSpPr>
            <p:nvPr/>
          </p:nvSpPr>
          <p:spPr bwMode="auto">
            <a:xfrm>
              <a:off x="23336250" y="25603200"/>
              <a:ext cx="4733925" cy="195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/>
                <a:t>This </a:t>
              </a:r>
              <a:r>
                <a:rPr lang="en-US" sz="2100" b="1" i="1" dirty="0"/>
                <a:t>will be a graph, table or image that presents your second most important result; it can be sized to fit appropriately (landscape or portrait).</a:t>
              </a:r>
              <a:endParaRPr lang="en-US" sz="2800" b="1" dirty="0"/>
            </a:p>
            <a:p>
              <a:pPr defTabSz="800100"/>
              <a:endParaRPr lang="en-US" sz="2800" dirty="0"/>
            </a:p>
          </p:txBody>
        </p:sp>
      </p:grpSp>
      <p:sp>
        <p:nvSpPr>
          <p:cNvPr id="110" name="Text Box 42"/>
          <p:cNvSpPr txBox="1">
            <a:spLocks noChangeArrowheads="1"/>
          </p:cNvSpPr>
          <p:nvPr/>
        </p:nvSpPr>
        <p:spPr bwMode="auto">
          <a:xfrm>
            <a:off x="600075" y="27336750"/>
            <a:ext cx="4933950" cy="891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Text box which introduces the specific, unique equipment that is required for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Be sure to include all important details that make this device unique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More details can be provided here, with regard to construction, fabrication and </a:t>
            </a:r>
            <a:r>
              <a:rPr lang="en-US" sz="2800" b="1" dirty="0" smtClean="0"/>
              <a:t>development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A line drawing or </a:t>
            </a:r>
            <a:r>
              <a:rPr lang="en-US" sz="2800" b="1" dirty="0" err="1" smtClean="0"/>
              <a:t>photogrph</a:t>
            </a:r>
            <a:r>
              <a:rPr lang="en-US" sz="2800" b="1" dirty="0" smtClean="0"/>
              <a:t> </a:t>
            </a:r>
            <a:r>
              <a:rPr lang="en-US" sz="2800" b="1" dirty="0"/>
              <a:t>of the equipment is typically helpful here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endParaRPr lang="en-US" sz="2800" b="1" dirty="0"/>
          </a:p>
          <a:p>
            <a:pPr marL="311150" indent="-311150" defTabSz="800100"/>
            <a:endParaRPr lang="en-US" sz="2800" dirty="0"/>
          </a:p>
        </p:txBody>
      </p:sp>
      <p:sp>
        <p:nvSpPr>
          <p:cNvPr id="111" name="Text Box 43"/>
          <p:cNvSpPr txBox="1">
            <a:spLocks noChangeArrowheads="1"/>
          </p:cNvSpPr>
          <p:nvPr/>
        </p:nvSpPr>
        <p:spPr bwMode="auto">
          <a:xfrm>
            <a:off x="733425" y="26603325"/>
            <a:ext cx="585544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/>
              <a:t>SPECIALIZED APPARATUS A</a:t>
            </a:r>
          </a:p>
        </p:txBody>
      </p:sp>
      <p:sp>
        <p:nvSpPr>
          <p:cNvPr id="112" name="Text Box 52"/>
          <p:cNvSpPr txBox="1">
            <a:spLocks noChangeArrowheads="1"/>
          </p:cNvSpPr>
          <p:nvPr/>
        </p:nvSpPr>
        <p:spPr bwMode="auto">
          <a:xfrm>
            <a:off x="10134600" y="28297188"/>
            <a:ext cx="3361177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/>
              <a:t>DATA ANALYSIS</a:t>
            </a:r>
          </a:p>
        </p:txBody>
      </p:sp>
      <p:sp>
        <p:nvSpPr>
          <p:cNvPr id="113" name="Text Box 68"/>
          <p:cNvSpPr txBox="1">
            <a:spLocks noChangeArrowheads="1"/>
          </p:cNvSpPr>
          <p:nvPr/>
        </p:nvSpPr>
        <p:spPr bwMode="auto">
          <a:xfrm>
            <a:off x="19602450" y="36191825"/>
            <a:ext cx="8534400" cy="158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 smtClean="0"/>
              <a:t>important </a:t>
            </a:r>
            <a:r>
              <a:rPr lang="en-US" sz="2800" b="1" dirty="0"/>
              <a:t>images or plots can be configured to take up the entire </a:t>
            </a:r>
            <a:r>
              <a:rPr lang="en-US" sz="2800" b="1" dirty="0" smtClean="0"/>
              <a:t>page</a:t>
            </a:r>
          </a:p>
          <a:p>
            <a:pPr marL="311150" indent="-311150" defTabSz="800100"/>
            <a:endParaRPr lang="en-US" sz="2800" dirty="0"/>
          </a:p>
        </p:txBody>
      </p:sp>
      <p:sp>
        <p:nvSpPr>
          <p:cNvPr id="114" name="Text Box 69"/>
          <p:cNvSpPr txBox="1">
            <a:spLocks noChangeArrowheads="1"/>
          </p:cNvSpPr>
          <p:nvPr/>
        </p:nvSpPr>
        <p:spPr bwMode="auto">
          <a:xfrm>
            <a:off x="19669125" y="28230513"/>
            <a:ext cx="218296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/>
              <a:t>RESULT C</a:t>
            </a:r>
          </a:p>
        </p:txBody>
      </p:sp>
      <p:sp>
        <p:nvSpPr>
          <p:cNvPr id="117" name="Text Box 82"/>
          <p:cNvSpPr txBox="1">
            <a:spLocks noChangeArrowheads="1"/>
          </p:cNvSpPr>
          <p:nvPr/>
        </p:nvSpPr>
        <p:spPr bwMode="auto">
          <a:xfrm>
            <a:off x="609600" y="35128200"/>
            <a:ext cx="7781925" cy="13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 smtClean="0"/>
              <a:t>Any </a:t>
            </a:r>
            <a:r>
              <a:rPr lang="en-US" sz="2800" b="1" dirty="0"/>
              <a:t>additional text that clarifies the function of the apparatus and how it was used in this study</a:t>
            </a:r>
            <a:endParaRPr lang="en-US" sz="2800" dirty="0"/>
          </a:p>
        </p:txBody>
      </p:sp>
      <p:pic>
        <p:nvPicPr>
          <p:cNvPr id="118" name="Picture 1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02475" y="29070300"/>
            <a:ext cx="82677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 Box 121"/>
          <p:cNvSpPr txBox="1">
            <a:spLocks noChangeArrowheads="1"/>
          </p:cNvSpPr>
          <p:nvPr/>
        </p:nvSpPr>
        <p:spPr bwMode="auto">
          <a:xfrm>
            <a:off x="10067925" y="29003625"/>
            <a:ext cx="48672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This section will include all of the details that describe the way that the data was post-processed and analyzed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Clear description of the derived parameters that were used to test the hypothesis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This is also the place for a description of the specific statistical tests that were used to test your hypothesis</a:t>
            </a:r>
            <a:endParaRPr lang="en-US" sz="2800"/>
          </a:p>
        </p:txBody>
      </p:sp>
      <p:grpSp>
        <p:nvGrpSpPr>
          <p:cNvPr id="129" name="Group 128"/>
          <p:cNvGrpSpPr/>
          <p:nvPr/>
        </p:nvGrpSpPr>
        <p:grpSpPr>
          <a:xfrm>
            <a:off x="15201900" y="29003625"/>
            <a:ext cx="3644900" cy="6396038"/>
            <a:chOff x="15201900" y="29003625"/>
            <a:chExt cx="3644900" cy="6396038"/>
          </a:xfrm>
        </p:grpSpPr>
        <p:pic>
          <p:nvPicPr>
            <p:cNvPr id="119" name="Picture 12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5201900" y="29003625"/>
              <a:ext cx="3644900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Text Box 122"/>
            <p:cNvSpPr txBox="1">
              <a:spLocks noChangeArrowheads="1"/>
            </p:cNvSpPr>
            <p:nvPr/>
          </p:nvSpPr>
          <p:spPr bwMode="auto">
            <a:xfrm>
              <a:off x="15201900" y="32870775"/>
              <a:ext cx="3533775" cy="252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/>
                <a:t>This </a:t>
              </a:r>
              <a:r>
                <a:rPr lang="en-US" sz="2100" b="1" i="1" dirty="0"/>
                <a:t>is likely an image that demonstrates an essential component of the analysis, such as the selection of a region of interest within an animal.</a:t>
              </a:r>
              <a:endParaRPr lang="en-US" sz="2800" b="1" dirty="0"/>
            </a:p>
            <a:p>
              <a:pPr defTabSz="800100"/>
              <a:endParaRPr lang="en-US" sz="2800" dirty="0"/>
            </a:p>
          </p:txBody>
        </p:sp>
      </p:grpSp>
      <p:sp>
        <p:nvSpPr>
          <p:cNvPr id="123" name="Text Box 195"/>
          <p:cNvSpPr txBox="1">
            <a:spLocks noChangeArrowheads="1"/>
          </p:cNvSpPr>
          <p:nvPr/>
        </p:nvSpPr>
        <p:spPr bwMode="auto">
          <a:xfrm>
            <a:off x="29108400" y="26435050"/>
            <a:ext cx="68199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Be sure to thank all of those who helped with the study, but were not co-authors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Include people who built equipment, helpful discussions, etc.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/>
              <a:t>Thank all sources of funding, including salary support, </a:t>
            </a:r>
            <a:r>
              <a:rPr lang="en-US" sz="2800" b="1" dirty="0" smtClean="0"/>
              <a:t>as           </a:t>
            </a:r>
            <a:r>
              <a:rPr lang="en-US" sz="2800" b="1" dirty="0"/>
              <a:t>well as operating funds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sz="2800" b="1" dirty="0"/>
          </a:p>
          <a:p>
            <a:pPr marL="311150" indent="-311150" defTabSz="800100"/>
            <a:endParaRPr lang="en-US" sz="2800" dirty="0"/>
          </a:p>
        </p:txBody>
      </p:sp>
      <p:sp>
        <p:nvSpPr>
          <p:cNvPr id="122" name="Text Box 123"/>
          <p:cNvSpPr txBox="1">
            <a:spLocks noChangeArrowheads="1"/>
          </p:cNvSpPr>
          <p:nvPr/>
        </p:nvSpPr>
        <p:spPr bwMode="auto">
          <a:xfrm>
            <a:off x="10067925" y="35804475"/>
            <a:ext cx="88011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/>
              <a:t>Be sure to describe the exact statistical test that was used to test for significance, the p-value that was taken as significant, and the software used in the study, if space permits</a:t>
            </a:r>
          </a:p>
          <a:p>
            <a:pPr marL="311150" indent="-311150" defTabSz="800100"/>
            <a:endParaRPr lang="en-US" sz="2800"/>
          </a:p>
        </p:txBody>
      </p:sp>
      <p:sp>
        <p:nvSpPr>
          <p:cNvPr id="125" name="Text Box 198"/>
          <p:cNvSpPr txBox="1">
            <a:spLocks noChangeArrowheads="1"/>
          </p:cNvSpPr>
          <p:nvPr/>
        </p:nvSpPr>
        <p:spPr bwMode="auto">
          <a:xfrm>
            <a:off x="29070300" y="32937450"/>
            <a:ext cx="846772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/>
              <a:t>List three or four of the most important references, in a fairly concise format</a:t>
            </a:r>
          </a:p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/>
              <a:t>Try to include the title of the manuscript in the reference format</a:t>
            </a:r>
          </a:p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/>
              <a:t>Be sure to include the most important work of other groups, as well as your own.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sz="2800" b="1" dirty="0"/>
          </a:p>
          <a:p>
            <a:pPr marL="311150" indent="-311150" defTabSz="800100"/>
            <a:endParaRPr lang="en-US" sz="2800" dirty="0"/>
          </a:p>
        </p:txBody>
      </p:sp>
      <p:pic>
        <p:nvPicPr>
          <p:cNvPr id="126" name="Picture 201" descr="ontario_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356800" y="28346400"/>
            <a:ext cx="2097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8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86400" y="27279600"/>
            <a:ext cx="3925888" cy="505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13"/>
          <p:cNvSpPr txBox="1">
            <a:spLocks noChangeArrowheads="1"/>
          </p:cNvSpPr>
          <p:nvPr/>
        </p:nvSpPr>
        <p:spPr bwMode="auto">
          <a:xfrm>
            <a:off x="5867400" y="32705077"/>
            <a:ext cx="3200400" cy="196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>
              <a:lnSpc>
                <a:spcPct val="90000"/>
              </a:lnSpc>
              <a:spcBef>
                <a:spcPct val="50000"/>
              </a:spcBef>
              <a:buFont typeface="Times" pitchFamily="39" charset="0"/>
              <a:buNone/>
            </a:pPr>
            <a:r>
              <a:rPr lang="en-US" sz="2100" b="1" i="1" dirty="0" smtClean="0"/>
              <a:t>This </a:t>
            </a:r>
            <a:r>
              <a:rPr lang="en-US" sz="2100" b="1" i="1" dirty="0"/>
              <a:t>is a schematic diagram of the most important piece of equipment used in this study.</a:t>
            </a:r>
            <a:endParaRPr lang="en-US" sz="2800" b="1" dirty="0"/>
          </a:p>
          <a:p>
            <a:pPr defTabSz="800100"/>
            <a:endParaRPr lang="en-US" sz="2800" dirty="0"/>
          </a:p>
        </p:txBody>
      </p:sp>
      <p:pic>
        <p:nvPicPr>
          <p:cNvPr id="81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079" y="244474"/>
            <a:ext cx="4807522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DDDDDD"/>
      </a:dk1>
      <a:lt1>
        <a:srgbClr val="FFFFFF"/>
      </a:lt1>
      <a:dk2>
        <a:srgbClr val="3366FF"/>
      </a:dk2>
      <a:lt2>
        <a:srgbClr val="FFFFFF"/>
      </a:lt2>
      <a:accent1>
        <a:srgbClr val="FFFFFF"/>
      </a:accent1>
      <a:accent2>
        <a:srgbClr val="99CCFF"/>
      </a:accent2>
      <a:accent3>
        <a:srgbClr val="ADB8FF"/>
      </a:accent3>
      <a:accent4>
        <a:srgbClr val="DADADA"/>
      </a:accent4>
      <a:accent5>
        <a:srgbClr val="FFFFFF"/>
      </a:accent5>
      <a:accent6>
        <a:srgbClr val="8AB9E7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rgbClr val="002547"/>
            </a:solidFill>
            <a:effectLst/>
            <a:latin typeface="Arial" pitchFamily="6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rgbClr val="002547"/>
            </a:solidFill>
            <a:effectLst/>
            <a:latin typeface="Arial" pitchFamily="6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6310</TotalTime>
  <Words>1096</Words>
  <Application>Microsoft Macintosh PowerPoint</Application>
  <PresentationFormat>Custom</PresentationFormat>
  <Paragraphs>72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Robarts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Drangova</dc:creator>
  <cp:lastModifiedBy>Daniel Lorusso</cp:lastModifiedBy>
  <cp:revision>259</cp:revision>
  <cp:lastPrinted>2012-02-03T21:10:29Z</cp:lastPrinted>
  <dcterms:created xsi:type="dcterms:W3CDTF">2012-03-13T14:19:39Z</dcterms:created>
  <dcterms:modified xsi:type="dcterms:W3CDTF">2013-02-28T16:07:18Z</dcterms:modified>
</cp:coreProperties>
</file>