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8404800" cy="38404800"/>
  <p:notesSz cx="7315200" cy="384048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74192"/>
    <a:srgbClr val="005FA4"/>
    <a:srgbClr val="0E56A4"/>
    <a:srgbClr val="4F2683"/>
    <a:srgbClr val="807F83"/>
    <a:srgbClr val="2B64AE"/>
    <a:srgbClr val="0071DC"/>
    <a:srgbClr val="CDB8E3"/>
    <a:srgbClr val="003363"/>
    <a:srgbClr val="002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762" autoAdjust="0"/>
  </p:normalViewPr>
  <p:slideViewPr>
    <p:cSldViewPr>
      <p:cViewPr>
        <p:scale>
          <a:sx n="33" d="100"/>
          <a:sy n="33" d="100"/>
        </p:scale>
        <p:origin x="-3584" y="-80"/>
      </p:cViewPr>
      <p:guideLst>
        <p:guide orient="horz" pos="12096"/>
        <p:guide pos="12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654" tIns="112327" rIns="224654" bIns="112327" numCol="1" anchor="t" anchorCtr="0" compatLnSpc="1">
            <a:prstTxWarp prst="textNoShape">
              <a:avLst/>
            </a:prstTxWarp>
          </a:bodyPr>
          <a:lstStyle>
            <a:lvl1pPr defTabSz="2246313">
              <a:defRPr sz="2900">
                <a:solidFill>
                  <a:schemeClr val="tx1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654" tIns="112327" rIns="224654" bIns="112327" numCol="1" anchor="t" anchorCtr="0" compatLnSpc="1">
            <a:prstTxWarp prst="textNoShape">
              <a:avLst/>
            </a:prstTxWarp>
          </a:bodyPr>
          <a:lstStyle>
            <a:lvl1pPr algn="r" defTabSz="2246313">
              <a:defRPr sz="2900">
                <a:solidFill>
                  <a:schemeClr val="tx1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36485513"/>
            <a:ext cx="3170238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654" tIns="112327" rIns="224654" bIns="112327" numCol="1" anchor="b" anchorCtr="0" compatLnSpc="1">
            <a:prstTxWarp prst="textNoShape">
              <a:avLst/>
            </a:prstTxWarp>
          </a:bodyPr>
          <a:lstStyle>
            <a:lvl1pPr defTabSz="2246313">
              <a:defRPr sz="2900">
                <a:solidFill>
                  <a:schemeClr val="tx1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36485513"/>
            <a:ext cx="3170237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654" tIns="112327" rIns="224654" bIns="112327" numCol="1" anchor="b" anchorCtr="0" compatLnSpc="1">
            <a:prstTxWarp prst="textNoShape">
              <a:avLst/>
            </a:prstTxWarp>
          </a:bodyPr>
          <a:lstStyle>
            <a:lvl1pPr algn="r" defTabSz="2246313">
              <a:defRPr sz="2900">
                <a:solidFill>
                  <a:schemeClr val="tx1"/>
                </a:solidFill>
                <a:latin typeface="Times New Roman" pitchFamily="-111" charset="0"/>
              </a:defRPr>
            </a:lvl1pPr>
          </a:lstStyle>
          <a:p>
            <a:fld id="{F5149EEA-42DD-4F68-9A2F-012E90189BC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442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3543300" y="2895600"/>
            <a:ext cx="14401800" cy="1440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18211800"/>
            <a:ext cx="5334000" cy="172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6499800"/>
            <a:ext cx="320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36499800"/>
            <a:ext cx="320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-111" charset="0"/>
              </a:defRPr>
            </a:lvl1pPr>
          </a:lstStyle>
          <a:p>
            <a:fld id="{4F2F6458-193C-4759-A053-36190699E8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91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9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9" charset="0"/>
        <a:ea typeface="ＭＳ Ｐゴシック" pitchFamily="6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9" charset="0"/>
        <a:ea typeface="ＭＳ Ｐゴシック" pitchFamily="6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9" charset="0"/>
        <a:ea typeface="ＭＳ Ｐゴシック" pitchFamily="6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9" charset="0"/>
        <a:ea typeface="ＭＳ Ｐゴシック" pitchFamily="6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3962400" y="400050"/>
            <a:ext cx="30484763" cy="1466850"/>
          </a:xfrm>
        </p:spPr>
        <p:txBody>
          <a:bodyPr lIns="196572" tIns="98286" rIns="196572" bIns="98286"/>
          <a:lstStyle>
            <a:lvl1pPr algn="ctr">
              <a:defRPr/>
            </a:lvl1pPr>
          </a:lstStyle>
          <a:p>
            <a:r>
              <a:rPr lang="en-CA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D39CD-52CD-4E08-870D-90576CD77DA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763788" y="0"/>
            <a:ext cx="9040812" cy="3499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0"/>
            <a:ext cx="26970038" cy="3499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D9793-BFC4-48AD-B656-11C4DECDC8D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A5D26-E0B7-4972-8EDF-78897E2D9842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3" y="24679275"/>
            <a:ext cx="32643762" cy="7626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3" y="16278225"/>
            <a:ext cx="32643762" cy="84010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E02BB-7AFC-47CF-88B8-53ED1E94C9EE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1113" y="6400800"/>
            <a:ext cx="17526000" cy="28595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959513" y="6400800"/>
            <a:ext cx="17526000" cy="28595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BDB49-696B-43B0-BBB0-5F7DDEBA59EF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75" y="1538288"/>
            <a:ext cx="34563050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875" y="8596313"/>
            <a:ext cx="16968788" cy="3582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875" y="12179300"/>
            <a:ext cx="16968788" cy="2212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8788" y="8596313"/>
            <a:ext cx="16975137" cy="3582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8788" y="12179300"/>
            <a:ext cx="16975137" cy="2212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186F7-4652-4679-AFAD-068E6C9519A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2F4D0-3DF4-4FB0-8B65-BCAC0C77005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2358C-9050-4243-906D-DBECA76D937D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75" y="1528763"/>
            <a:ext cx="12634913" cy="65071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4575" y="1528763"/>
            <a:ext cx="21469350" cy="32777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5" y="8035925"/>
            <a:ext cx="12634913" cy="26269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76EEE-DB56-4E4F-A788-B49DB889C9C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925" y="26882725"/>
            <a:ext cx="23042563" cy="3175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925" y="3432175"/>
            <a:ext cx="23042563" cy="23042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925" y="30057725"/>
            <a:ext cx="23042563" cy="45069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C708A-47BD-4B09-A904-00695782F00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2E84"/>
            </a:gs>
            <a:gs pos="100000">
              <a:srgbClr val="FFFFFF">
                <a:alpha val="25000"/>
              </a:srgb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0"/>
            <a:ext cx="3616325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24643" tIns="112321" rIns="224643" bIns="1123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1113" y="6400800"/>
            <a:ext cx="35204400" cy="28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24643" tIns="112321" rIns="224643" bIns="112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81313" y="34996438"/>
            <a:ext cx="80010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643" tIns="112321" rIns="224643" bIns="112321" numCol="1" anchor="t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00518F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120688" y="34996438"/>
            <a:ext cx="1216342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643" tIns="112321" rIns="224643" bIns="112321" numCol="1" anchor="t" anchorCtr="0" compatLnSpc="1">
            <a:prstTxWarp prst="textNoShape">
              <a:avLst/>
            </a:prstTxWarp>
          </a:bodyPr>
          <a:lstStyle>
            <a:lvl1pPr algn="ctr">
              <a:defRPr sz="3400">
                <a:solidFill>
                  <a:srgbClr val="00518F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522488" y="34996438"/>
            <a:ext cx="80010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643" tIns="112321" rIns="224643" bIns="112321" numCol="1" anchor="t" anchorCtr="0" compatLnSpc="1">
            <a:prstTxWarp prst="textNoShape">
              <a:avLst/>
            </a:prstTxWarp>
          </a:bodyPr>
          <a:lstStyle>
            <a:lvl1pPr algn="r">
              <a:defRPr sz="3400">
                <a:solidFill>
                  <a:srgbClr val="00518F"/>
                </a:solidFill>
                <a:latin typeface="Times New Roman" pitchFamily="-111" charset="0"/>
              </a:defRPr>
            </a:lvl1pPr>
          </a:lstStyle>
          <a:p>
            <a:fld id="{CE5F4EA2-BD7F-424A-8D93-D912A0B5E0B5}" type="slidenum">
              <a:rPr lang="en-CA"/>
              <a:pPr/>
              <a:t>‹#›</a:t>
            </a:fld>
            <a:endParaRPr lang="en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2246313" rtl="0" eaLnBrk="0" fontAlgn="base" hangingPunct="0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defTabSz="2246313" rtl="0" eaLnBrk="0" fontAlgn="base" hangingPunct="0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  <a:ea typeface="ＭＳ Ｐゴシック" pitchFamily="-111" charset="-128"/>
          <a:cs typeface="ＭＳ Ｐゴシック" pitchFamily="-111" charset="-128"/>
        </a:defRPr>
      </a:lvl2pPr>
      <a:lvl3pPr algn="l" defTabSz="2246313" rtl="0" eaLnBrk="0" fontAlgn="base" hangingPunct="0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  <a:ea typeface="ＭＳ Ｐゴシック" pitchFamily="-111" charset="-128"/>
          <a:cs typeface="ＭＳ Ｐゴシック" pitchFamily="-111" charset="-128"/>
        </a:defRPr>
      </a:lvl3pPr>
      <a:lvl4pPr algn="l" defTabSz="2246313" rtl="0" eaLnBrk="0" fontAlgn="base" hangingPunct="0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  <a:ea typeface="ＭＳ Ｐゴシック" pitchFamily="-111" charset="-128"/>
          <a:cs typeface="ＭＳ Ｐゴシック" pitchFamily="-111" charset="-128"/>
        </a:defRPr>
      </a:lvl4pPr>
      <a:lvl5pPr algn="l" defTabSz="2246313" rtl="0" eaLnBrk="0" fontAlgn="base" hangingPunct="0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  <a:ea typeface="ＭＳ Ｐゴシック" pitchFamily="-111" charset="-128"/>
          <a:cs typeface="ＭＳ Ｐゴシック" pitchFamily="-111" charset="-128"/>
        </a:defRPr>
      </a:lvl5pPr>
      <a:lvl6pPr marL="457200" algn="l" defTabSz="2246313" rtl="0" fontAlgn="base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</a:defRPr>
      </a:lvl6pPr>
      <a:lvl7pPr marL="914400" algn="l" defTabSz="2246313" rtl="0" fontAlgn="base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</a:defRPr>
      </a:lvl7pPr>
      <a:lvl8pPr marL="1371600" algn="l" defTabSz="2246313" rtl="0" fontAlgn="base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</a:defRPr>
      </a:lvl8pPr>
      <a:lvl9pPr marL="1828800" algn="l" defTabSz="2246313" rtl="0" fontAlgn="base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</a:defRPr>
      </a:lvl9pPr>
    </p:titleStyle>
    <p:bodyStyle>
      <a:lvl1pPr marL="842963" indent="-842963" algn="l" defTabSz="2246313" rtl="0" eaLnBrk="0" fontAlgn="base" hangingPunct="0">
        <a:spcBef>
          <a:spcPct val="20000"/>
        </a:spcBef>
        <a:spcAft>
          <a:spcPct val="0"/>
        </a:spcAft>
        <a:buClr>
          <a:srgbClr val="002547"/>
        </a:buClr>
        <a:buFont typeface="Times" pitchFamily="-111" charset="0"/>
        <a:buChar char="•"/>
        <a:defRPr sz="6900" b="1">
          <a:solidFill>
            <a:srgbClr val="00326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1825625" indent="-701675" algn="l" defTabSz="2246313" rtl="0" eaLnBrk="0" fontAlgn="base" hangingPunct="0">
        <a:spcBef>
          <a:spcPct val="20000"/>
        </a:spcBef>
        <a:spcAft>
          <a:spcPct val="0"/>
        </a:spcAft>
        <a:buClr>
          <a:srgbClr val="002547"/>
        </a:buClr>
        <a:buChar char="–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2pPr>
      <a:lvl3pPr marL="2808288" indent="-561975" algn="l" defTabSz="2246313" rtl="0" eaLnBrk="0" fontAlgn="base" hangingPunct="0">
        <a:spcBef>
          <a:spcPct val="20000"/>
        </a:spcBef>
        <a:spcAft>
          <a:spcPct val="0"/>
        </a:spcAft>
        <a:buChar char="•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3pPr>
      <a:lvl4pPr marL="3932238" indent="-561975" algn="l" defTabSz="2246313" rtl="0" eaLnBrk="0" fontAlgn="base" hangingPunct="0">
        <a:spcBef>
          <a:spcPct val="20000"/>
        </a:spcBef>
        <a:spcAft>
          <a:spcPct val="0"/>
        </a:spcAft>
        <a:buChar char="–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4pPr>
      <a:lvl5pPr marL="5053013" indent="-560388" algn="l" defTabSz="2246313" rtl="0" eaLnBrk="0" fontAlgn="base" hangingPunct="0">
        <a:spcBef>
          <a:spcPct val="20000"/>
        </a:spcBef>
        <a:spcAft>
          <a:spcPct val="0"/>
        </a:spcAft>
        <a:buChar char="»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5pPr>
      <a:lvl6pPr marL="5510213" indent="-560388" algn="l" defTabSz="2246313" rtl="0" fontAlgn="base">
        <a:spcBef>
          <a:spcPct val="20000"/>
        </a:spcBef>
        <a:spcAft>
          <a:spcPct val="0"/>
        </a:spcAft>
        <a:buChar char="»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6pPr>
      <a:lvl7pPr marL="5967413" indent="-560388" algn="l" defTabSz="2246313" rtl="0" fontAlgn="base">
        <a:spcBef>
          <a:spcPct val="20000"/>
        </a:spcBef>
        <a:spcAft>
          <a:spcPct val="0"/>
        </a:spcAft>
        <a:buChar char="»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7pPr>
      <a:lvl8pPr marL="6424613" indent="-560388" algn="l" defTabSz="2246313" rtl="0" fontAlgn="base">
        <a:spcBef>
          <a:spcPct val="20000"/>
        </a:spcBef>
        <a:spcAft>
          <a:spcPct val="0"/>
        </a:spcAft>
        <a:buChar char="»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8pPr>
      <a:lvl9pPr marL="6881813" indent="-560388" algn="l" defTabSz="2246313" rtl="0" fontAlgn="base">
        <a:spcBef>
          <a:spcPct val="20000"/>
        </a:spcBef>
        <a:spcAft>
          <a:spcPct val="0"/>
        </a:spcAft>
        <a:buChar char="»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tif"/><Relationship Id="rId12" Type="http://schemas.openxmlformats.org/officeDocument/2006/relationships/image" Target="../media/image11.jpg"/><Relationship Id="rId13" Type="http://schemas.openxmlformats.org/officeDocument/2006/relationships/image" Target="../media/image12.jpg"/><Relationship Id="rId14" Type="http://schemas.openxmlformats.org/officeDocument/2006/relationships/image" Target="../media/image13.tiff"/><Relationship Id="rId1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74192"/>
            </a:gs>
            <a:gs pos="100000">
              <a:srgbClr val="FFFFFF"/>
            </a:gs>
            <a:gs pos="62000">
              <a:srgbClr val="174192">
                <a:alpha val="83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0" name="Text Box 32"/>
          <p:cNvSpPr txBox="1">
            <a:spLocks noChangeArrowheads="1"/>
          </p:cNvSpPr>
          <p:nvPr/>
        </p:nvSpPr>
        <p:spPr bwMode="auto">
          <a:xfrm>
            <a:off x="9938742" y="6093619"/>
            <a:ext cx="903863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algn="ctr" defTabSz="800100">
              <a:spcBef>
                <a:spcPct val="50000"/>
              </a:spcBef>
            </a:pPr>
            <a:r>
              <a:rPr lang="en-US" sz="6600" b="1" dirty="0" smtClean="0">
                <a:solidFill>
                  <a:schemeClr val="accent4">
                    <a:lumMod val="10000"/>
                  </a:schemeClr>
                </a:solidFill>
              </a:rPr>
              <a:t>METHODS</a:t>
            </a:r>
            <a:endParaRPr lang="en-US" sz="4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11" name="Text Box 44"/>
          <p:cNvSpPr txBox="1">
            <a:spLocks noChangeArrowheads="1"/>
          </p:cNvSpPr>
          <p:nvPr/>
        </p:nvSpPr>
        <p:spPr bwMode="auto">
          <a:xfrm>
            <a:off x="9967912" y="7678539"/>
            <a:ext cx="9038630" cy="98387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12" name="Text Box 47"/>
          <p:cNvSpPr txBox="1">
            <a:spLocks noChangeArrowheads="1"/>
          </p:cNvSpPr>
          <p:nvPr/>
        </p:nvSpPr>
        <p:spPr bwMode="auto">
          <a:xfrm>
            <a:off x="9967912" y="17902039"/>
            <a:ext cx="9038630" cy="98387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13" name="Text Box 50"/>
          <p:cNvSpPr txBox="1">
            <a:spLocks noChangeArrowheads="1"/>
          </p:cNvSpPr>
          <p:nvPr/>
        </p:nvSpPr>
        <p:spPr bwMode="auto">
          <a:xfrm>
            <a:off x="9967912" y="28125539"/>
            <a:ext cx="9038630" cy="98387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14" name="Text Box 5"/>
          <p:cNvSpPr txBox="1">
            <a:spLocks noChangeArrowheads="1"/>
          </p:cNvSpPr>
          <p:nvPr/>
        </p:nvSpPr>
        <p:spPr bwMode="auto">
          <a:xfrm>
            <a:off x="450056" y="6093619"/>
            <a:ext cx="903863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algn="ctr" defTabSz="800100">
              <a:spcBef>
                <a:spcPct val="50000"/>
              </a:spcBef>
            </a:pPr>
            <a:r>
              <a:rPr lang="en-US" sz="6600" b="1" dirty="0">
                <a:solidFill>
                  <a:schemeClr val="accent4">
                    <a:lumMod val="10000"/>
                  </a:schemeClr>
                </a:solidFill>
              </a:rPr>
              <a:t>MOTIVATION</a:t>
            </a:r>
          </a:p>
        </p:txBody>
      </p:sp>
      <p:sp>
        <p:nvSpPr>
          <p:cNvPr id="15415" name="Text Box 6"/>
          <p:cNvSpPr txBox="1">
            <a:spLocks noChangeArrowheads="1"/>
          </p:cNvSpPr>
          <p:nvPr/>
        </p:nvSpPr>
        <p:spPr bwMode="auto">
          <a:xfrm>
            <a:off x="450056" y="7678539"/>
            <a:ext cx="9038630" cy="98387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16" name="Text Box 33"/>
          <p:cNvSpPr txBox="1">
            <a:spLocks noChangeArrowheads="1"/>
          </p:cNvSpPr>
          <p:nvPr/>
        </p:nvSpPr>
        <p:spPr bwMode="auto">
          <a:xfrm>
            <a:off x="19427428" y="6093619"/>
            <a:ext cx="903863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algn="ctr" defTabSz="800100">
              <a:spcBef>
                <a:spcPct val="50000"/>
              </a:spcBef>
            </a:pPr>
            <a:r>
              <a:rPr lang="en-US" sz="6600" b="1" dirty="0">
                <a:solidFill>
                  <a:schemeClr val="accent4">
                    <a:lumMod val="10000"/>
                  </a:schemeClr>
                </a:solidFill>
              </a:rPr>
              <a:t>RESULTS</a:t>
            </a:r>
            <a:endParaRPr lang="en-US" sz="4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17" name="Text Box 34"/>
          <p:cNvSpPr txBox="1">
            <a:spLocks noChangeArrowheads="1"/>
          </p:cNvSpPr>
          <p:nvPr/>
        </p:nvSpPr>
        <p:spPr bwMode="auto">
          <a:xfrm>
            <a:off x="28916114" y="6093619"/>
            <a:ext cx="903863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algn="ctr" defTabSz="800100">
              <a:spcBef>
                <a:spcPct val="50000"/>
              </a:spcBef>
            </a:pPr>
            <a:r>
              <a:rPr lang="en-US" sz="6600" b="1" dirty="0">
                <a:solidFill>
                  <a:schemeClr val="accent4">
                    <a:lumMod val="10000"/>
                  </a:schemeClr>
                </a:solidFill>
              </a:rPr>
              <a:t>DISCUSSION</a:t>
            </a:r>
            <a:endParaRPr lang="en-US" sz="4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18" name="Text Box 38"/>
          <p:cNvSpPr txBox="1">
            <a:spLocks noChangeArrowheads="1"/>
          </p:cNvSpPr>
          <p:nvPr/>
        </p:nvSpPr>
        <p:spPr bwMode="auto">
          <a:xfrm>
            <a:off x="450056" y="17902039"/>
            <a:ext cx="903863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algn="ctr" defTabSz="800100">
              <a:spcBef>
                <a:spcPct val="50000"/>
              </a:spcBef>
            </a:pPr>
            <a:r>
              <a:rPr lang="en-US" sz="6600" b="1" dirty="0">
                <a:solidFill>
                  <a:schemeClr val="accent4">
                    <a:lumMod val="10000"/>
                  </a:schemeClr>
                </a:solidFill>
              </a:rPr>
              <a:t>OBJECTIVES</a:t>
            </a:r>
            <a:endParaRPr lang="en-US" sz="4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19" name="Text Box 39"/>
          <p:cNvSpPr txBox="1">
            <a:spLocks noChangeArrowheads="1"/>
          </p:cNvSpPr>
          <p:nvPr/>
        </p:nvSpPr>
        <p:spPr bwMode="auto">
          <a:xfrm>
            <a:off x="450056" y="19493905"/>
            <a:ext cx="9038630" cy="481865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0" name="Text Box 40"/>
          <p:cNvSpPr txBox="1">
            <a:spLocks noChangeArrowheads="1"/>
          </p:cNvSpPr>
          <p:nvPr/>
        </p:nvSpPr>
        <p:spPr bwMode="auto">
          <a:xfrm>
            <a:off x="450056" y="24762619"/>
            <a:ext cx="903863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algn="ctr" defTabSz="800100">
              <a:spcBef>
                <a:spcPct val="50000"/>
              </a:spcBef>
            </a:pPr>
            <a:r>
              <a:rPr lang="en-US" sz="6600" b="1" dirty="0" smtClean="0">
                <a:solidFill>
                  <a:schemeClr val="accent4">
                    <a:lumMod val="10000"/>
                  </a:schemeClr>
                </a:solidFill>
              </a:rPr>
              <a:t>METHODS</a:t>
            </a:r>
            <a:endParaRPr lang="en-US" sz="4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1" name="Text Box 41"/>
          <p:cNvSpPr txBox="1">
            <a:spLocks noChangeArrowheads="1"/>
          </p:cNvSpPr>
          <p:nvPr/>
        </p:nvSpPr>
        <p:spPr bwMode="auto">
          <a:xfrm>
            <a:off x="450056" y="26296144"/>
            <a:ext cx="9038630" cy="11668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2" name="Text Box 61"/>
          <p:cNvSpPr txBox="1">
            <a:spLocks noChangeArrowheads="1"/>
          </p:cNvSpPr>
          <p:nvPr/>
        </p:nvSpPr>
        <p:spPr bwMode="auto">
          <a:xfrm>
            <a:off x="19402425" y="7678539"/>
            <a:ext cx="9038630" cy="98387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3" name="Text Box 64"/>
          <p:cNvSpPr txBox="1">
            <a:spLocks noChangeArrowheads="1"/>
          </p:cNvSpPr>
          <p:nvPr/>
        </p:nvSpPr>
        <p:spPr bwMode="auto">
          <a:xfrm>
            <a:off x="19402425" y="17902039"/>
            <a:ext cx="9038630" cy="98387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4" name="Text Box 67"/>
          <p:cNvSpPr txBox="1">
            <a:spLocks noChangeArrowheads="1"/>
          </p:cNvSpPr>
          <p:nvPr/>
        </p:nvSpPr>
        <p:spPr bwMode="auto">
          <a:xfrm>
            <a:off x="19469100" y="28125539"/>
            <a:ext cx="9038630" cy="98387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5" name="Text Box 70"/>
          <p:cNvSpPr txBox="1">
            <a:spLocks noChangeArrowheads="1"/>
          </p:cNvSpPr>
          <p:nvPr/>
        </p:nvSpPr>
        <p:spPr bwMode="auto">
          <a:xfrm>
            <a:off x="28916114" y="17902039"/>
            <a:ext cx="903863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algn="ctr" defTabSz="800100">
              <a:spcBef>
                <a:spcPct val="50000"/>
              </a:spcBef>
            </a:pPr>
            <a:r>
              <a:rPr lang="en-US" sz="6600" b="1" dirty="0">
                <a:solidFill>
                  <a:schemeClr val="accent4">
                    <a:lumMod val="10000"/>
                  </a:schemeClr>
                </a:solidFill>
              </a:rPr>
              <a:t>CONCLUSIONS</a:t>
            </a:r>
            <a:endParaRPr lang="en-US" sz="4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6" name="Text Box 71"/>
          <p:cNvSpPr txBox="1">
            <a:spLocks noChangeArrowheads="1"/>
          </p:cNvSpPr>
          <p:nvPr/>
        </p:nvSpPr>
        <p:spPr bwMode="auto">
          <a:xfrm>
            <a:off x="28916114" y="19561969"/>
            <a:ext cx="9038630" cy="481449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7" name="Text Box 72"/>
          <p:cNvSpPr txBox="1">
            <a:spLocks noChangeArrowheads="1"/>
          </p:cNvSpPr>
          <p:nvPr/>
        </p:nvSpPr>
        <p:spPr bwMode="auto">
          <a:xfrm>
            <a:off x="28916114" y="7678539"/>
            <a:ext cx="9038630" cy="98387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3419" y="292894"/>
            <a:ext cx="37004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96572" tIns="98286" rIns="196572" bIns="98286" anchor="ctr"/>
          <a:lstStyle/>
          <a:p>
            <a:pPr algn="ctr" defTabSz="1965325"/>
            <a:r>
              <a:rPr lang="en-US" sz="8000" b="1" cap="all" dirty="0" smtClean="0">
                <a:solidFill>
                  <a:schemeClr val="accent4">
                    <a:lumMod val="10000"/>
                  </a:schemeClr>
                </a:solidFill>
              </a:rPr>
              <a:t>Brief Description Of What Was Done In This Study</a:t>
            </a:r>
          </a:p>
        </p:txBody>
      </p:sp>
      <p:sp>
        <p:nvSpPr>
          <p:cNvPr id="15365" name="Rectangle 22"/>
          <p:cNvSpPr>
            <a:spLocks noChangeArrowheads="1"/>
          </p:cNvSpPr>
          <p:nvPr/>
        </p:nvSpPr>
        <p:spPr bwMode="auto">
          <a:xfrm>
            <a:off x="5926931" y="2989361"/>
            <a:ext cx="26336625" cy="266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1" tIns="40002" rIns="80001" bIns="40002">
            <a:spAutoFit/>
          </a:bodyPr>
          <a:lstStyle/>
          <a:p>
            <a:pPr algn="ctr" defTabSz="800100"/>
            <a:r>
              <a:rPr lang="en-US" sz="4200" baseline="30000" dirty="0" smtClean="0">
                <a:solidFill>
                  <a:schemeClr val="accent4">
                    <a:lumMod val="10000"/>
                  </a:schemeClr>
                </a:solidFill>
              </a:rPr>
              <a:t>1</a:t>
            </a:r>
            <a:r>
              <a:rPr lang="en-US" sz="4200" dirty="0" smtClean="0">
                <a:solidFill>
                  <a:schemeClr val="accent4">
                    <a:lumMod val="10000"/>
                  </a:schemeClr>
                </a:solidFill>
              </a:rPr>
              <a:t>Imaging Research Laboratories, Robarts Research Institute</a:t>
            </a:r>
          </a:p>
          <a:p>
            <a:pPr algn="ctr" defTabSz="800100"/>
            <a:r>
              <a:rPr lang="en-US" sz="4200" baseline="300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en-US" sz="4200" dirty="0" smtClean="0">
                <a:solidFill>
                  <a:schemeClr val="accent4">
                    <a:lumMod val="10000"/>
                  </a:schemeClr>
                </a:solidFill>
              </a:rPr>
              <a:t>Best Graduate Program, Western University, London ON</a:t>
            </a:r>
          </a:p>
          <a:p>
            <a:pPr algn="ctr" defTabSz="800100"/>
            <a:r>
              <a:rPr lang="en-CA" sz="4200" baseline="30000" dirty="0" smtClean="0">
                <a:solidFill>
                  <a:schemeClr val="accent4">
                    <a:lumMod val="10000"/>
                  </a:schemeClr>
                </a:solidFill>
              </a:rPr>
              <a:t>3</a:t>
            </a:r>
            <a:r>
              <a:rPr lang="en-CA" sz="4200" dirty="0" smtClean="0">
                <a:solidFill>
                  <a:schemeClr val="accent4">
                    <a:lumMod val="10000"/>
                  </a:schemeClr>
                </a:solidFill>
              </a:rPr>
              <a:t>Dept. Surgery, University on Another Planet</a:t>
            </a:r>
            <a:endParaRPr lang="en-US" sz="4200" baseline="300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 defTabSz="800100"/>
            <a:r>
              <a:rPr lang="en-US" sz="4200" baseline="30000" dirty="0" smtClean="0">
                <a:solidFill>
                  <a:schemeClr val="accent4">
                    <a:lumMod val="10000"/>
                  </a:schemeClr>
                </a:solidFill>
              </a:rPr>
              <a:t>4</a:t>
            </a:r>
            <a:r>
              <a:rPr lang="en-US" sz="4200" dirty="0" smtClean="0">
                <a:solidFill>
                  <a:schemeClr val="accent4">
                    <a:lumMod val="10000"/>
                  </a:schemeClr>
                </a:solidFill>
              </a:rPr>
              <a:t>Depts of Medical Biophysics and Medical Imaging, Western University, London ON</a:t>
            </a:r>
          </a:p>
        </p:txBody>
      </p:sp>
      <p:sp>
        <p:nvSpPr>
          <p:cNvPr id="15368" name="Rectangle 25"/>
          <p:cNvSpPr>
            <a:spLocks noChangeArrowheads="1"/>
          </p:cNvSpPr>
          <p:nvPr/>
        </p:nvSpPr>
        <p:spPr bwMode="auto">
          <a:xfrm>
            <a:off x="6929409" y="1769269"/>
            <a:ext cx="24512656" cy="115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80010" tIns="40005" rIns="80010" bIns="40005">
            <a:spAutoFit/>
          </a:bodyPr>
          <a:lstStyle/>
          <a:p>
            <a:pPr algn="ctr" defTabSz="800100"/>
            <a:r>
              <a:rPr lang="en-US" sz="7000" dirty="0">
                <a:solidFill>
                  <a:schemeClr val="accent4">
                    <a:lumMod val="10000"/>
                  </a:schemeClr>
                </a:solidFill>
              </a:rPr>
              <a:t>M.</a:t>
            </a:r>
            <a:r>
              <a:rPr lang="en-US" sz="7000" dirty="0" smtClean="0">
                <a:solidFill>
                  <a:schemeClr val="accent4">
                    <a:lumMod val="10000"/>
                  </a:schemeClr>
                </a:solidFill>
              </a:rPr>
              <a:t> M. Student,</a:t>
            </a:r>
            <a:r>
              <a:rPr lang="en-US" sz="7000" baseline="30000" dirty="0" smtClean="0">
                <a:solidFill>
                  <a:schemeClr val="accent4">
                    <a:lumMod val="10000"/>
                  </a:schemeClr>
                </a:solidFill>
              </a:rPr>
              <a:t>1,2</a:t>
            </a:r>
            <a:r>
              <a:rPr lang="en-US" sz="7000" dirty="0" smtClean="0">
                <a:solidFill>
                  <a:schemeClr val="accent4">
                    <a:lumMod val="10000"/>
                  </a:schemeClr>
                </a:solidFill>
              </a:rPr>
              <a:t> Y. Author,</a:t>
            </a:r>
            <a:r>
              <a:rPr lang="en-US" sz="7000" baseline="30000" dirty="0" smtClean="0">
                <a:solidFill>
                  <a:schemeClr val="accent4">
                    <a:lumMod val="10000"/>
                  </a:schemeClr>
                </a:solidFill>
              </a:rPr>
              <a:t>3</a:t>
            </a:r>
            <a:r>
              <a:rPr lang="en-US" sz="7000" dirty="0" smtClean="0">
                <a:solidFill>
                  <a:schemeClr val="accent4">
                    <a:lumMod val="10000"/>
                  </a:schemeClr>
                </a:solidFill>
              </a:rPr>
              <a:t> S. Collaborator,</a:t>
            </a:r>
            <a:r>
              <a:rPr lang="en-US" sz="7000" baseline="30000" dirty="0" smtClean="0">
                <a:solidFill>
                  <a:schemeClr val="accent4">
                    <a:lumMod val="10000"/>
                  </a:schemeClr>
                </a:solidFill>
              </a:rPr>
              <a:t>1</a:t>
            </a:r>
            <a:r>
              <a:rPr lang="en-US" sz="70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7000" dirty="0">
                <a:solidFill>
                  <a:schemeClr val="accent4">
                    <a:lumMod val="10000"/>
                  </a:schemeClr>
                </a:solidFill>
              </a:rPr>
              <a:t>Q</a:t>
            </a:r>
            <a:r>
              <a:rPr lang="en-US" sz="7000" dirty="0" smtClean="0">
                <a:solidFill>
                  <a:schemeClr val="accent4">
                    <a:lumMod val="10000"/>
                  </a:schemeClr>
                </a:solidFill>
              </a:rPr>
              <a:t>. Important</a:t>
            </a:r>
            <a:r>
              <a:rPr lang="en-US" sz="7000" baseline="30000" dirty="0" smtClean="0">
                <a:solidFill>
                  <a:schemeClr val="accent4">
                    <a:lumMod val="10000"/>
                  </a:schemeClr>
                </a:solidFill>
              </a:rPr>
              <a:t>1,2,4</a:t>
            </a:r>
            <a:endParaRPr lang="en-US" sz="70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5369" name="Picture 26" descr="RobartsResearch_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" y="3293270"/>
            <a:ext cx="6513134" cy="228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6" name="Text Box 195"/>
          <p:cNvSpPr txBox="1">
            <a:spLocks noChangeArrowheads="1"/>
          </p:cNvSpPr>
          <p:nvPr/>
        </p:nvSpPr>
        <p:spPr bwMode="auto">
          <a:xfrm>
            <a:off x="29053631" y="26696194"/>
            <a:ext cx="6819900" cy="94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-111" charset="0"/>
              <a:buNone/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  <a:p>
            <a:pPr marL="311150" indent="-311150" defTabSz="800100"/>
            <a:endParaRPr lang="en-US" sz="280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9" name="Text Box 45"/>
          <p:cNvSpPr txBox="1">
            <a:spLocks noChangeArrowheads="1"/>
          </p:cNvSpPr>
          <p:nvPr/>
        </p:nvSpPr>
        <p:spPr bwMode="auto">
          <a:xfrm>
            <a:off x="9984581" y="8493919"/>
            <a:ext cx="8934450" cy="451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Text box which introduces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the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unique equipment that is required for this study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Be sure to include all important details that make this device unique; apparatus could be a software algorithm, in some cases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More details can be provided here, with regard to construction, fabrication and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development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0" name="Text Box 46"/>
          <p:cNvSpPr txBox="1">
            <a:spLocks noChangeArrowheads="1"/>
          </p:cNvSpPr>
          <p:nvPr/>
        </p:nvSpPr>
        <p:spPr bwMode="auto">
          <a:xfrm>
            <a:off x="10117931" y="7901635"/>
            <a:ext cx="5876689" cy="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/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SPECIALIZED APPARATUS B</a:t>
            </a:r>
          </a:p>
        </p:txBody>
      </p:sp>
      <p:sp>
        <p:nvSpPr>
          <p:cNvPr id="73" name="Text Box 62"/>
          <p:cNvSpPr txBox="1">
            <a:spLocks noChangeArrowheads="1"/>
          </p:cNvSpPr>
          <p:nvPr/>
        </p:nvSpPr>
        <p:spPr bwMode="auto">
          <a:xfrm>
            <a:off x="19519106" y="8493919"/>
            <a:ext cx="4179094" cy="888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Main result of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the study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: this box should describe your most important finding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This is likely to relate to your primary hypothesis or main objective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The graphic could be a table, a plot, or image(s) that demonstrate your result; i.e. a typical result</a:t>
            </a:r>
          </a:p>
          <a:p>
            <a:pPr marL="311150" indent="-311150" defTabSz="800100"/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6" name="Text Box 63"/>
          <p:cNvSpPr txBox="1">
            <a:spLocks noChangeArrowheads="1"/>
          </p:cNvSpPr>
          <p:nvPr/>
        </p:nvSpPr>
        <p:spPr bwMode="auto">
          <a:xfrm>
            <a:off x="19585781" y="7901635"/>
            <a:ext cx="2162130" cy="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/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RESULT A</a:t>
            </a:r>
          </a:p>
        </p:txBody>
      </p:sp>
      <p:sp>
        <p:nvSpPr>
          <p:cNvPr id="77" name="Text Box 73"/>
          <p:cNvSpPr txBox="1">
            <a:spLocks noChangeArrowheads="1"/>
          </p:cNvSpPr>
          <p:nvPr/>
        </p:nvSpPr>
        <p:spPr bwMode="auto">
          <a:xfrm>
            <a:off x="28986956" y="7893844"/>
            <a:ext cx="8801100" cy="1072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Discussion of the most important message of the study, typically related to the main objective or hypothesis to be tested; major finding and its implication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Discussion of secondary point, but one that is still quite important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Comparison of your work to others, setting of the context of your project;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explain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the meaning of your results, including both surprises and expected results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Possible limitations of your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project;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try to put a positive spin on limitations, by discussing related advantages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Possible applications for your results to the future; choose a few applications that may follow from your study, but be careful not to overstate your results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None/>
            </a:pPr>
            <a:endParaRPr lang="en-US" sz="2800" b="1" dirty="0">
              <a:solidFill>
                <a:schemeClr val="accent4">
                  <a:lumMod val="10000"/>
                </a:schemeClr>
              </a:solidFill>
            </a:endParaRPr>
          </a:p>
          <a:p>
            <a:pPr marL="311150" indent="-311150" defTabSz="800100"/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8" name="Text Box 83"/>
          <p:cNvSpPr txBox="1">
            <a:spLocks noChangeArrowheads="1"/>
          </p:cNvSpPr>
          <p:nvPr/>
        </p:nvSpPr>
        <p:spPr bwMode="auto">
          <a:xfrm>
            <a:off x="583406" y="7960519"/>
            <a:ext cx="8601075" cy="919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First paragraph: 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motivation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(usually clinical) behind the entire study. This paragraph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addresses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the “big picture”</a:t>
            </a:r>
          </a:p>
          <a:p>
            <a:pPr marL="311150" indent="-311150" defTabSz="800100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Second paragraph:  recent or previous work by others (or your own group) that has improved our understanding or rectified some deficiency; nonetheless, usually some deficiency remains</a:t>
            </a:r>
          </a:p>
          <a:p>
            <a:pPr marL="311150" indent="-311150" defTabSz="800100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Third paragraph:  recent advances that have made it possible to achieve significant progress,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i.e. a new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device or technique, or a newly provided capability that is ideally suited for this problem</a:t>
            </a:r>
          </a:p>
          <a:p>
            <a:pPr marL="311150" indent="-311150" defTabSz="800100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Fourth paragraph:  introduction to the specific objective of the project, usually something like “We believe that…” or “We propose that…”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10117931" y="13211969"/>
            <a:ext cx="8667750" cy="4594109"/>
            <a:chOff x="10134600" y="13119100"/>
            <a:chExt cx="8667750" cy="4594109"/>
          </a:xfrm>
        </p:grpSpPr>
        <p:pic>
          <p:nvPicPr>
            <p:cNvPr id="79" name="Picture 1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134600" y="13119100"/>
              <a:ext cx="5534025" cy="414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110"/>
            <p:cNvSpPr txBox="1">
              <a:spLocks noChangeArrowheads="1"/>
            </p:cNvSpPr>
            <p:nvPr/>
          </p:nvSpPr>
          <p:spPr bwMode="auto">
            <a:xfrm>
              <a:off x="15935325" y="13960643"/>
              <a:ext cx="2867025" cy="3752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010" tIns="40005" rIns="80010" bIns="40005">
              <a:prstTxWarp prst="textNoShape">
                <a:avLst/>
              </a:prstTxWarp>
              <a:spAutoFit/>
            </a:bodyPr>
            <a:lstStyle/>
            <a:p>
              <a:pPr defTabSz="800100">
                <a:lnSpc>
                  <a:spcPct val="90000"/>
                </a:lnSpc>
                <a:spcBef>
                  <a:spcPct val="50000"/>
                </a:spcBef>
                <a:buFont typeface="Times" pitchFamily="39" charset="0"/>
                <a:buNone/>
              </a:pPr>
              <a:r>
                <a:rPr lang="en-US" sz="2600" b="1" i="1" dirty="0" smtClean="0">
                  <a:solidFill>
                    <a:schemeClr val="accent4">
                      <a:lumMod val="10000"/>
                    </a:schemeClr>
                  </a:solidFill>
                </a:rPr>
                <a:t>This </a:t>
              </a:r>
              <a:r>
                <a:rPr lang="en-US" sz="2600" b="1" i="1" dirty="0">
                  <a:solidFill>
                    <a:schemeClr val="accent4">
                      <a:lumMod val="10000"/>
                    </a:schemeClr>
                  </a:solidFill>
                </a:rPr>
                <a:t>is a schematic diagram or photograph of the second most important piece of equipment used in this study.</a:t>
              </a:r>
              <a:endParaRPr lang="en-US" sz="2600" b="1" dirty="0">
                <a:solidFill>
                  <a:schemeClr val="accent4">
                    <a:lumMod val="10000"/>
                  </a:schemeClr>
                </a:solidFill>
              </a:endParaRPr>
            </a:p>
            <a:p>
              <a:pPr defTabSz="800100"/>
              <a:endParaRPr lang="en-US" sz="28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3698200" y="8027194"/>
            <a:ext cx="4401344" cy="9756516"/>
            <a:chOff x="23269575" y="7934325"/>
            <a:chExt cx="4846638" cy="10743605"/>
          </a:xfrm>
        </p:grpSpPr>
        <p:pic>
          <p:nvPicPr>
            <p:cNvPr id="87" name="Picture 1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269575" y="7934325"/>
              <a:ext cx="4846638" cy="746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Text Box 112"/>
            <p:cNvSpPr txBox="1">
              <a:spLocks noChangeArrowheads="1"/>
            </p:cNvSpPr>
            <p:nvPr/>
          </p:nvSpPr>
          <p:spPr bwMode="auto">
            <a:xfrm>
              <a:off x="23336250" y="15735300"/>
              <a:ext cx="4733925" cy="2942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010" tIns="40005" rIns="80010" bIns="40005">
              <a:prstTxWarp prst="textNoShape">
                <a:avLst/>
              </a:prstTxWarp>
              <a:spAutoFit/>
            </a:bodyPr>
            <a:lstStyle/>
            <a:p>
              <a:pPr defTabSz="800100">
                <a:lnSpc>
                  <a:spcPct val="90000"/>
                </a:lnSpc>
                <a:spcBef>
                  <a:spcPct val="50000"/>
                </a:spcBef>
                <a:buFont typeface="Times" pitchFamily="39" charset="0"/>
                <a:buNone/>
              </a:pPr>
              <a:r>
                <a:rPr lang="en-US" sz="2600" b="1" i="1" dirty="0" smtClean="0">
                  <a:solidFill>
                    <a:schemeClr val="accent4">
                      <a:lumMod val="10000"/>
                    </a:schemeClr>
                  </a:solidFill>
                </a:rPr>
                <a:t>This </a:t>
              </a:r>
              <a:r>
                <a:rPr lang="en-US" sz="2600" b="1" i="1" dirty="0">
                  <a:solidFill>
                    <a:schemeClr val="accent4">
                      <a:lumMod val="10000"/>
                    </a:schemeClr>
                  </a:solidFill>
                </a:rPr>
                <a:t>will be a graph, table or image that presents your most important result; it can be sized to fit appropriately (landscape or portrait).</a:t>
              </a:r>
              <a:endParaRPr lang="en-US" sz="2600" b="1" dirty="0">
                <a:solidFill>
                  <a:schemeClr val="accent4">
                    <a:lumMod val="10000"/>
                  </a:schemeClr>
                </a:solidFill>
              </a:endParaRPr>
            </a:p>
            <a:p>
              <a:pPr defTabSz="800100"/>
              <a:endParaRPr lang="en-US" sz="28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sp>
        <p:nvSpPr>
          <p:cNvPr id="91" name="Text Box 48"/>
          <p:cNvSpPr txBox="1">
            <a:spLocks noChangeArrowheads="1"/>
          </p:cNvSpPr>
          <p:nvPr/>
        </p:nvSpPr>
        <p:spPr bwMode="auto">
          <a:xfrm>
            <a:off x="10051256" y="18761869"/>
            <a:ext cx="4867275" cy="697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Description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of the specific group of subjects, specimens, or animals that were used in this study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Provide appropriate descriptors, such as age, gender, size, etc.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If you fabricated models or phantoms for your study, then place details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here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  <a:p>
            <a:pPr marL="311150" indent="-311150" defTabSz="800100"/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2" name="Text Box 49"/>
          <p:cNvSpPr txBox="1">
            <a:spLocks noChangeArrowheads="1"/>
          </p:cNvSpPr>
          <p:nvPr/>
        </p:nvSpPr>
        <p:spPr bwMode="auto">
          <a:xfrm>
            <a:off x="10117931" y="18112435"/>
            <a:ext cx="5496978" cy="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/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SELECTION OF SUBJECTS</a:t>
            </a:r>
          </a:p>
        </p:txBody>
      </p:sp>
      <p:sp>
        <p:nvSpPr>
          <p:cNvPr id="96" name="Text Box 66"/>
          <p:cNvSpPr txBox="1">
            <a:spLocks noChangeArrowheads="1"/>
          </p:cNvSpPr>
          <p:nvPr/>
        </p:nvSpPr>
        <p:spPr bwMode="auto">
          <a:xfrm>
            <a:off x="19585781" y="18112435"/>
            <a:ext cx="2182969" cy="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/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RESULT B</a:t>
            </a:r>
          </a:p>
        </p:txBody>
      </p:sp>
      <p:sp>
        <p:nvSpPr>
          <p:cNvPr id="102" name="Text Box 75"/>
          <p:cNvSpPr txBox="1">
            <a:spLocks noChangeArrowheads="1"/>
          </p:cNvSpPr>
          <p:nvPr/>
        </p:nvSpPr>
        <p:spPr bwMode="auto">
          <a:xfrm>
            <a:off x="29053631" y="19812000"/>
            <a:ext cx="8467725" cy="580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Most important conclusion; take-home pay of the project, which addresses the main goal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Evaluate you results from the standpoint of the stated objectives: have you succeeded?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State the logical, concise conclusion from your study, what will happen next?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None/>
            </a:pPr>
            <a:endParaRPr lang="en-US" sz="2800" b="1" dirty="0">
              <a:solidFill>
                <a:schemeClr val="accent4">
                  <a:lumMod val="10000"/>
                </a:schemeClr>
              </a:solidFill>
            </a:endParaRPr>
          </a:p>
          <a:p>
            <a:pPr marL="311150" indent="-311150" defTabSz="800100"/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03" name="Text Box 84"/>
          <p:cNvSpPr txBox="1">
            <a:spLocks noChangeArrowheads="1"/>
          </p:cNvSpPr>
          <p:nvPr/>
        </p:nvSpPr>
        <p:spPr bwMode="auto">
          <a:xfrm>
            <a:off x="583406" y="19761994"/>
            <a:ext cx="8734425" cy="426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defTabSz="800100">
              <a:spcBef>
                <a:spcPct val="50000"/>
              </a:spcBef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Recapitulate the major problem that you address and then make the following statement: The primary objective (or hypothesis) of this project is:</a:t>
            </a:r>
          </a:p>
          <a:p>
            <a:pPr defTabSz="800100">
              <a:spcBef>
                <a:spcPct val="50000"/>
              </a:spcBef>
            </a:pPr>
            <a:r>
              <a:rPr lang="en-US" b="1" i="1" dirty="0">
                <a:solidFill>
                  <a:schemeClr val="accent4">
                    <a:lumMod val="10000"/>
                  </a:schemeClr>
                </a:solidFill>
              </a:rPr>
              <a:t>State the objective or hypothesis clearly, preferably in italics, in a way that will correspond to the final results and conclusion of your poster.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14769306" y="18695194"/>
            <a:ext cx="4029075" cy="7046096"/>
            <a:chOff x="14785975" y="18602325"/>
            <a:chExt cx="4029075" cy="7046096"/>
          </a:xfrm>
        </p:grpSpPr>
        <p:pic>
          <p:nvPicPr>
            <p:cNvPr id="105" name="Picture 11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785975" y="18602325"/>
              <a:ext cx="4029075" cy="440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" name="Text Box 118"/>
            <p:cNvSpPr txBox="1">
              <a:spLocks noChangeArrowheads="1"/>
            </p:cNvSpPr>
            <p:nvPr/>
          </p:nvSpPr>
          <p:spPr bwMode="auto">
            <a:xfrm>
              <a:off x="15135225" y="23336250"/>
              <a:ext cx="3600450" cy="231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010" tIns="40005" rIns="80010" bIns="40005">
              <a:prstTxWarp prst="textNoShape">
                <a:avLst/>
              </a:prstTxWarp>
              <a:spAutoFit/>
            </a:bodyPr>
            <a:lstStyle/>
            <a:p>
              <a:pPr defTabSz="800100">
                <a:lnSpc>
                  <a:spcPct val="90000"/>
                </a:lnSpc>
                <a:spcBef>
                  <a:spcPct val="50000"/>
                </a:spcBef>
                <a:buFont typeface="Times" pitchFamily="39" charset="0"/>
                <a:buNone/>
              </a:pPr>
              <a:r>
                <a:rPr lang="en-US" sz="2600" b="1" i="1" dirty="0" smtClean="0">
                  <a:solidFill>
                    <a:schemeClr val="accent4">
                      <a:lumMod val="10000"/>
                    </a:schemeClr>
                  </a:solidFill>
                </a:rPr>
                <a:t>This </a:t>
              </a:r>
              <a:r>
                <a:rPr lang="en-US" sz="2600" b="1" i="1" dirty="0">
                  <a:solidFill>
                    <a:schemeClr val="accent4">
                      <a:lumMod val="10000"/>
                    </a:schemeClr>
                  </a:solidFill>
                </a:rPr>
                <a:t>is likely a photograph of an animal in a scanner, or a phantom that was used in a study.</a:t>
              </a:r>
              <a:endParaRPr lang="en-US" sz="2600" b="1" dirty="0">
                <a:solidFill>
                  <a:schemeClr val="accent4">
                    <a:lumMod val="10000"/>
                  </a:schemeClr>
                </a:solidFill>
              </a:endParaRPr>
            </a:p>
            <a:p>
              <a:pPr defTabSz="800100"/>
              <a:endParaRPr lang="en-US" sz="28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sp>
        <p:nvSpPr>
          <p:cNvPr id="107" name="Text Box 119"/>
          <p:cNvSpPr txBox="1">
            <a:spLocks noChangeArrowheads="1"/>
          </p:cNvSpPr>
          <p:nvPr/>
        </p:nvSpPr>
        <p:spPr bwMode="auto">
          <a:xfrm>
            <a:off x="10051256" y="25263475"/>
            <a:ext cx="8801100" cy="248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Lots of room for additional text that describes the details of the study, number of specimens used, how many scans obtained, etc.</a:t>
            </a:r>
          </a:p>
          <a:p>
            <a:pPr marL="311150" indent="-311150" defTabSz="800100"/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08" name="Text Box 147"/>
          <p:cNvSpPr txBox="1">
            <a:spLocks noChangeArrowheads="1"/>
          </p:cNvSpPr>
          <p:nvPr/>
        </p:nvSpPr>
        <p:spPr bwMode="auto">
          <a:xfrm>
            <a:off x="19519106" y="18761869"/>
            <a:ext cx="4102894" cy="894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Second result of the study: this box should describe your second most important finding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This is likely to relate to your secondary hypothesis or objective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The graphic could be a table, a plot, or image(s) that demonstrate your result; i.e. a typical result</a:t>
            </a:r>
          </a:p>
          <a:p>
            <a:pPr marL="311150" indent="-311150" defTabSz="800100"/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23698199" y="18228470"/>
            <a:ext cx="4402931" cy="9548561"/>
            <a:chOff x="23336250" y="18135600"/>
            <a:chExt cx="4781550" cy="10369665"/>
          </a:xfrm>
        </p:grpSpPr>
        <p:pic>
          <p:nvPicPr>
            <p:cNvPr id="104" name="Picture 1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336250" y="18135600"/>
              <a:ext cx="4781550" cy="726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" name="Text Box 194"/>
            <p:cNvSpPr txBox="1">
              <a:spLocks noChangeArrowheads="1"/>
            </p:cNvSpPr>
            <p:nvPr/>
          </p:nvSpPr>
          <p:spPr bwMode="auto">
            <a:xfrm>
              <a:off x="23336250" y="25603200"/>
              <a:ext cx="4733925" cy="2902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010" tIns="40005" rIns="80010" bIns="40005">
              <a:prstTxWarp prst="textNoShape">
                <a:avLst/>
              </a:prstTxWarp>
              <a:spAutoFit/>
            </a:bodyPr>
            <a:lstStyle/>
            <a:p>
              <a:pPr defTabSz="800100">
                <a:lnSpc>
                  <a:spcPct val="90000"/>
                </a:lnSpc>
                <a:spcBef>
                  <a:spcPct val="50000"/>
                </a:spcBef>
                <a:buFont typeface="Times" pitchFamily="39" charset="0"/>
                <a:buNone/>
              </a:pPr>
              <a:r>
                <a:rPr lang="en-US" sz="2600" b="1" i="1" dirty="0" smtClean="0">
                  <a:solidFill>
                    <a:schemeClr val="accent4">
                      <a:lumMod val="10000"/>
                    </a:schemeClr>
                  </a:solidFill>
                </a:rPr>
                <a:t>This </a:t>
              </a:r>
              <a:r>
                <a:rPr lang="en-US" sz="2600" b="1" i="1" dirty="0">
                  <a:solidFill>
                    <a:schemeClr val="accent4">
                      <a:lumMod val="10000"/>
                    </a:schemeClr>
                  </a:solidFill>
                </a:rPr>
                <a:t>will be a graph, table or image that presents your second most important result; it can be sized to fit appropriately (landscape or portrait).</a:t>
              </a:r>
              <a:endParaRPr lang="en-US" sz="2600" b="1" dirty="0">
                <a:solidFill>
                  <a:schemeClr val="accent4">
                    <a:lumMod val="10000"/>
                  </a:schemeClr>
                </a:solidFill>
              </a:endParaRPr>
            </a:p>
            <a:p>
              <a:pPr defTabSz="800100"/>
              <a:endParaRPr lang="en-US" sz="28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sp>
        <p:nvSpPr>
          <p:cNvPr id="110" name="Text Box 42"/>
          <p:cNvSpPr txBox="1">
            <a:spLocks noChangeArrowheads="1"/>
          </p:cNvSpPr>
          <p:nvPr/>
        </p:nvSpPr>
        <p:spPr bwMode="auto">
          <a:xfrm>
            <a:off x="583406" y="27327225"/>
            <a:ext cx="4674394" cy="746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Text box which introduces the specific, unique equipment that is required </a:t>
            </a:r>
            <a:endParaRPr lang="en-US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Include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all important details that make this device unique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More details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provided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here, with regard to construction, fabrication and development</a:t>
            </a:r>
          </a:p>
          <a:p>
            <a:pPr marL="311150" indent="-311150" defTabSz="800100"/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1" name="Text Box 43"/>
          <p:cNvSpPr txBox="1">
            <a:spLocks noChangeArrowheads="1"/>
          </p:cNvSpPr>
          <p:nvPr/>
        </p:nvSpPr>
        <p:spPr bwMode="auto">
          <a:xfrm>
            <a:off x="716756" y="26593800"/>
            <a:ext cx="5855449" cy="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/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SPECIALIZED APPARATUS A</a:t>
            </a:r>
          </a:p>
        </p:txBody>
      </p:sp>
      <p:sp>
        <p:nvSpPr>
          <p:cNvPr id="112" name="Text Box 52"/>
          <p:cNvSpPr txBox="1">
            <a:spLocks noChangeArrowheads="1"/>
          </p:cNvSpPr>
          <p:nvPr/>
        </p:nvSpPr>
        <p:spPr bwMode="auto">
          <a:xfrm>
            <a:off x="10117931" y="28390057"/>
            <a:ext cx="3361177" cy="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/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DATA ANALYSIS</a:t>
            </a:r>
          </a:p>
        </p:txBody>
      </p:sp>
      <p:sp>
        <p:nvSpPr>
          <p:cNvPr id="113" name="Text Box 68"/>
          <p:cNvSpPr txBox="1">
            <a:spLocks noChangeArrowheads="1"/>
          </p:cNvSpPr>
          <p:nvPr/>
        </p:nvSpPr>
        <p:spPr bwMode="auto">
          <a:xfrm>
            <a:off x="19585781" y="36284694"/>
            <a:ext cx="8534400" cy="149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important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images or plots can be configured to take up the entire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page</a:t>
            </a:r>
          </a:p>
          <a:p>
            <a:pPr marL="311150" indent="-311150" defTabSz="800100"/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4" name="Text Box 69"/>
          <p:cNvSpPr txBox="1">
            <a:spLocks noChangeArrowheads="1"/>
          </p:cNvSpPr>
          <p:nvPr/>
        </p:nvSpPr>
        <p:spPr bwMode="auto">
          <a:xfrm>
            <a:off x="19652456" y="28323382"/>
            <a:ext cx="2182969" cy="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/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RESULT C</a:t>
            </a:r>
          </a:p>
        </p:txBody>
      </p:sp>
      <p:sp>
        <p:nvSpPr>
          <p:cNvPr id="117" name="Text Box 82"/>
          <p:cNvSpPr txBox="1">
            <a:spLocks noChangeArrowheads="1"/>
          </p:cNvSpPr>
          <p:nvPr/>
        </p:nvSpPr>
        <p:spPr bwMode="auto">
          <a:xfrm>
            <a:off x="533400" y="34632535"/>
            <a:ext cx="7534275" cy="27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A line drawing or photograph of the equipment is typically helpful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here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Any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additional text that clarifies the function of the apparatus and how it was used in this study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18" name="Picture 1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85806" y="29163169"/>
            <a:ext cx="8267700" cy="68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Text Box 121"/>
          <p:cNvSpPr txBox="1">
            <a:spLocks noChangeArrowheads="1"/>
          </p:cNvSpPr>
          <p:nvPr/>
        </p:nvSpPr>
        <p:spPr bwMode="auto">
          <a:xfrm>
            <a:off x="10051256" y="29096494"/>
            <a:ext cx="4867275" cy="599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D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etails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that describe the way that the data was post-processed and analyzed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Clear description of the derived parameters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used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to test the hypothesis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Description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of the specific statistical tests that were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used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14782801" y="29096494"/>
            <a:ext cx="4047330" cy="6539420"/>
            <a:chOff x="14799470" y="29003625"/>
            <a:chExt cx="4047330" cy="6539420"/>
          </a:xfrm>
        </p:grpSpPr>
        <p:pic>
          <p:nvPicPr>
            <p:cNvPr id="119" name="Picture 12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201900" y="29003625"/>
              <a:ext cx="3644900" cy="364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Text Box 122"/>
            <p:cNvSpPr txBox="1">
              <a:spLocks noChangeArrowheads="1"/>
            </p:cNvSpPr>
            <p:nvPr/>
          </p:nvSpPr>
          <p:spPr bwMode="auto">
            <a:xfrm>
              <a:off x="14799470" y="32870775"/>
              <a:ext cx="3936206" cy="2672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0010" tIns="40005" rIns="80010" bIns="40005">
              <a:prstTxWarp prst="textNoShape">
                <a:avLst/>
              </a:prstTxWarp>
              <a:spAutoFit/>
            </a:bodyPr>
            <a:lstStyle/>
            <a:p>
              <a:pPr defTabSz="800100">
                <a:lnSpc>
                  <a:spcPct val="90000"/>
                </a:lnSpc>
                <a:spcBef>
                  <a:spcPct val="50000"/>
                </a:spcBef>
                <a:buFont typeface="Times" pitchFamily="39" charset="0"/>
                <a:buNone/>
              </a:pPr>
              <a:r>
                <a:rPr lang="en-US" sz="2600" b="1" i="1" dirty="0" smtClean="0">
                  <a:solidFill>
                    <a:schemeClr val="accent4">
                      <a:lumMod val="10000"/>
                    </a:schemeClr>
                  </a:solidFill>
                </a:rPr>
                <a:t>An </a:t>
              </a:r>
              <a:r>
                <a:rPr lang="en-US" sz="2600" b="1" i="1" dirty="0" smtClean="0">
                  <a:solidFill>
                    <a:schemeClr val="accent4">
                      <a:lumMod val="10000"/>
                    </a:schemeClr>
                  </a:solidFill>
                </a:rPr>
                <a:t>image </a:t>
              </a:r>
              <a:r>
                <a:rPr lang="en-US" sz="2600" b="1" i="1" dirty="0">
                  <a:solidFill>
                    <a:schemeClr val="accent4">
                      <a:lumMod val="10000"/>
                    </a:schemeClr>
                  </a:solidFill>
                </a:rPr>
                <a:t>that demonstrates </a:t>
              </a:r>
              <a:r>
                <a:rPr lang="en-US" sz="2600" b="1" i="1" dirty="0" smtClean="0">
                  <a:solidFill>
                    <a:schemeClr val="accent4">
                      <a:lumMod val="10000"/>
                    </a:schemeClr>
                  </a:solidFill>
                </a:rPr>
                <a:t>the </a:t>
              </a:r>
              <a:r>
                <a:rPr lang="en-US" sz="2600" b="1" i="1" dirty="0">
                  <a:solidFill>
                    <a:schemeClr val="accent4">
                      <a:lumMod val="10000"/>
                    </a:schemeClr>
                  </a:solidFill>
                </a:rPr>
                <a:t>analysis, such as the selection of a region of interest within an animal.</a:t>
              </a:r>
              <a:endParaRPr lang="en-US" sz="2600" b="1" dirty="0">
                <a:solidFill>
                  <a:schemeClr val="accent4">
                    <a:lumMod val="10000"/>
                  </a:schemeClr>
                </a:solidFill>
              </a:endParaRPr>
            </a:p>
            <a:p>
              <a:pPr defTabSz="800100"/>
              <a:endParaRPr lang="en-US" sz="28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sp>
        <p:nvSpPr>
          <p:cNvPr id="122" name="Text Box 123"/>
          <p:cNvSpPr txBox="1">
            <a:spLocks noChangeArrowheads="1"/>
          </p:cNvSpPr>
          <p:nvPr/>
        </p:nvSpPr>
        <p:spPr bwMode="auto">
          <a:xfrm>
            <a:off x="10051256" y="35204400"/>
            <a:ext cx="8801100" cy="303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Be sure to describe the exact statistical test that was used to test for significance, the p-value that was taken as significant, and the software used in the study, if space permits</a:t>
            </a:r>
          </a:p>
          <a:p>
            <a:pPr marL="311150" indent="-311150" defTabSz="800100"/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30" name="Text Box 78"/>
          <p:cNvSpPr txBox="1">
            <a:spLocks noChangeArrowheads="1"/>
          </p:cNvSpPr>
          <p:nvPr/>
        </p:nvSpPr>
        <p:spPr bwMode="auto">
          <a:xfrm>
            <a:off x="28916114" y="24762619"/>
            <a:ext cx="903863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algn="ctr" defTabSz="800100">
              <a:spcBef>
                <a:spcPct val="50000"/>
              </a:spcBef>
            </a:pPr>
            <a:r>
              <a:rPr lang="en-US" sz="6600" b="1" dirty="0">
                <a:solidFill>
                  <a:schemeClr val="accent4">
                    <a:lumMod val="10000"/>
                  </a:schemeClr>
                </a:solidFill>
              </a:rPr>
              <a:t>REFERENCES</a:t>
            </a:r>
            <a:endParaRPr lang="en-US" sz="4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31" name="Text Box 79"/>
          <p:cNvSpPr txBox="1">
            <a:spLocks noChangeArrowheads="1"/>
          </p:cNvSpPr>
          <p:nvPr/>
        </p:nvSpPr>
        <p:spPr bwMode="auto">
          <a:xfrm>
            <a:off x="28863131" y="26296144"/>
            <a:ext cx="9038630" cy="52006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25" name="Text Box 198"/>
          <p:cNvSpPr txBox="1">
            <a:spLocks noChangeArrowheads="1"/>
          </p:cNvSpPr>
          <p:nvPr/>
        </p:nvSpPr>
        <p:spPr bwMode="auto">
          <a:xfrm>
            <a:off x="29000648" y="26629519"/>
            <a:ext cx="8467725" cy="518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514350" indent="-514350" defTabSz="800100">
              <a:spcBef>
                <a:spcPct val="5000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List three or four of the most important references, in a fairly concise format</a:t>
            </a:r>
          </a:p>
          <a:p>
            <a:pPr marL="514350" indent="-514350" defTabSz="800100">
              <a:spcBef>
                <a:spcPct val="5000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Try to include the title of the manuscript in the reference format</a:t>
            </a:r>
          </a:p>
          <a:p>
            <a:pPr marL="514350" indent="-514350" defTabSz="800100">
              <a:spcBef>
                <a:spcPct val="5000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Be sure to include the most important work of other groups, as well as your own.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None/>
            </a:pP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  <a:p>
            <a:pPr marL="311150" indent="-311150" defTabSz="800100"/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8" name="Text Box 76"/>
          <p:cNvSpPr txBox="1">
            <a:spLocks noChangeArrowheads="1"/>
          </p:cNvSpPr>
          <p:nvPr/>
        </p:nvSpPr>
        <p:spPr bwMode="auto">
          <a:xfrm>
            <a:off x="28863131" y="33497044"/>
            <a:ext cx="9038630" cy="4467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9" name="Text Box 77"/>
          <p:cNvSpPr txBox="1">
            <a:spLocks noChangeArrowheads="1"/>
          </p:cNvSpPr>
          <p:nvPr/>
        </p:nvSpPr>
        <p:spPr bwMode="auto">
          <a:xfrm>
            <a:off x="28863131" y="31963519"/>
            <a:ext cx="903863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algn="ctr" defTabSz="800100">
              <a:spcBef>
                <a:spcPct val="50000"/>
              </a:spcBef>
            </a:pPr>
            <a:r>
              <a:rPr lang="en-US" sz="6000" b="1" dirty="0">
                <a:solidFill>
                  <a:schemeClr val="accent4">
                    <a:lumMod val="10000"/>
                  </a:schemeClr>
                </a:solidFill>
              </a:rPr>
              <a:t>ACKNOWLEDGEMENTS</a:t>
            </a:r>
            <a:endParaRPr lang="en-US" sz="44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5405" name="Picture 76" descr="nserc-logo [Converted].eps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570431" y="36849073"/>
            <a:ext cx="2032038" cy="82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Text Box 195"/>
          <p:cNvSpPr txBox="1">
            <a:spLocks noChangeArrowheads="1"/>
          </p:cNvSpPr>
          <p:nvPr/>
        </p:nvSpPr>
        <p:spPr bwMode="auto">
          <a:xfrm>
            <a:off x="29038748" y="33608169"/>
            <a:ext cx="6819900" cy="27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Thank all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of those who helped with the study,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(not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co-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authors)</a:t>
            </a:r>
            <a:endParaRPr lang="en-US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Thank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all sources of funding, including salary support,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as          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well as operating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funds</a:t>
            </a:r>
          </a:p>
        </p:txBody>
      </p:sp>
      <p:pic>
        <p:nvPicPr>
          <p:cNvPr id="116" name="Picture 8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69731" y="27601068"/>
            <a:ext cx="3925888" cy="505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Western_Logo_S_Full_RGB.t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931" y="1164318"/>
            <a:ext cx="4160520" cy="4413504"/>
          </a:xfrm>
          <a:prstGeom prst="rect">
            <a:avLst/>
          </a:prstGeom>
        </p:spPr>
      </p:pic>
      <p:pic>
        <p:nvPicPr>
          <p:cNvPr id="4" name="Picture 3" descr="CIHR_logo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897" y="36652200"/>
            <a:ext cx="1498171" cy="1021080"/>
          </a:xfrm>
          <a:prstGeom prst="rect">
            <a:avLst/>
          </a:prstGeom>
        </p:spPr>
      </p:pic>
      <p:pic>
        <p:nvPicPr>
          <p:cNvPr id="5" name="Picture 4" descr="Ontario_research_Fund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32" y="36950053"/>
            <a:ext cx="2029968" cy="723227"/>
          </a:xfrm>
          <a:prstGeom prst="rect">
            <a:avLst/>
          </a:prstGeom>
        </p:spPr>
      </p:pic>
      <p:pic>
        <p:nvPicPr>
          <p:cNvPr id="7" name="Picture 6" descr="SMD_VER_RGB_high_res_transp.tif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659" y="33663541"/>
            <a:ext cx="2278320" cy="2075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363807" y="35983075"/>
            <a:ext cx="2283172" cy="788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DDDDDD"/>
      </a:dk1>
      <a:lt1>
        <a:srgbClr val="FFFFFF"/>
      </a:lt1>
      <a:dk2>
        <a:srgbClr val="3366FF"/>
      </a:dk2>
      <a:lt2>
        <a:srgbClr val="FFFFFF"/>
      </a:lt2>
      <a:accent1>
        <a:srgbClr val="FFFFFF"/>
      </a:accent1>
      <a:accent2>
        <a:srgbClr val="99CCFF"/>
      </a:accent2>
      <a:accent3>
        <a:srgbClr val="ADB8FF"/>
      </a:accent3>
      <a:accent4>
        <a:srgbClr val="DADADA"/>
      </a:accent4>
      <a:accent5>
        <a:srgbClr val="FFFFFF"/>
      </a:accent5>
      <a:accent6>
        <a:srgbClr val="8AB9E7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>
            <a:ln>
              <a:noFill/>
            </a:ln>
            <a:solidFill>
              <a:srgbClr val="002547"/>
            </a:solidFill>
            <a:effectLst/>
            <a:latin typeface="Arial" pitchFamily="6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>
            <a:ln>
              <a:noFill/>
            </a:ln>
            <a:solidFill>
              <a:srgbClr val="002547"/>
            </a:solidFill>
            <a:effectLst/>
            <a:latin typeface="Arial" pitchFamily="69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9371</TotalTime>
  <Words>991</Words>
  <Application>Microsoft Macintosh PowerPoint</Application>
  <PresentationFormat>Custom</PresentationFormat>
  <Paragraphs>69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PowerPoint Presentation</vt:lpstr>
    </vt:vector>
  </TitlesOfParts>
  <Company>Robarts Research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Drangova</dc:creator>
  <cp:lastModifiedBy>David Holdsworth</cp:lastModifiedBy>
  <cp:revision>289</cp:revision>
  <cp:lastPrinted>2014-02-04T18:53:06Z</cp:lastPrinted>
  <dcterms:created xsi:type="dcterms:W3CDTF">2014-02-04T14:03:39Z</dcterms:created>
  <dcterms:modified xsi:type="dcterms:W3CDTF">2017-02-22T15:24:17Z</dcterms:modified>
</cp:coreProperties>
</file>