
<file path=[Content_Types].xml><?xml version="1.0" encoding="utf-8"?>
<Types xmlns="http://schemas.openxmlformats.org/package/2006/content-types">
  <Default Extension="tif" ContentType="image/tiff"/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png" ContentType="image/png"/>
  <Default Extension="tif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8404800" cy="38404800"/>
  <p:notesSz cx="7315200" cy="384048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3200" kern="1200">
        <a:solidFill>
          <a:srgbClr val="002547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74192"/>
    <a:srgbClr val="005FA4"/>
    <a:srgbClr val="0E56A4"/>
    <a:srgbClr val="4F2683"/>
    <a:srgbClr val="807F83"/>
    <a:srgbClr val="2B64AE"/>
    <a:srgbClr val="0071DC"/>
    <a:srgbClr val="CDB8E3"/>
    <a:srgbClr val="003363"/>
    <a:srgbClr val="002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762" autoAdjust="0"/>
  </p:normalViewPr>
  <p:slideViewPr>
    <p:cSldViewPr>
      <p:cViewPr>
        <p:scale>
          <a:sx n="33" d="100"/>
          <a:sy n="33" d="100"/>
        </p:scale>
        <p:origin x="-1744" y="-80"/>
      </p:cViewPr>
      <p:guideLst>
        <p:guide orient="horz" pos="12096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t" anchorCtr="0" compatLnSpc="1">
            <a:prstTxWarp prst="textNoShape">
              <a:avLst/>
            </a:prstTxWarp>
          </a:bodyPr>
          <a:lstStyle>
            <a:lvl1pPr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t" anchorCtr="0" compatLnSpc="1">
            <a:prstTxWarp prst="textNoShape">
              <a:avLst/>
            </a:prstTxWarp>
          </a:bodyPr>
          <a:lstStyle>
            <a:lvl1pPr algn="r"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6485513"/>
            <a:ext cx="3170238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b" anchorCtr="0" compatLnSpc="1">
            <a:prstTxWarp prst="textNoShape">
              <a:avLst/>
            </a:prstTxWarp>
          </a:bodyPr>
          <a:lstStyle>
            <a:lvl1pPr defTabSz="2246313">
              <a:defRPr sz="29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36485513"/>
            <a:ext cx="31702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54" tIns="112327" rIns="224654" bIns="112327" numCol="1" anchor="b" anchorCtr="0" compatLnSpc="1">
            <a:prstTxWarp prst="textNoShape">
              <a:avLst/>
            </a:prstTxWarp>
          </a:bodyPr>
          <a:lstStyle>
            <a:lvl1pPr algn="r" defTabSz="2246313">
              <a:defRPr sz="29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fld id="{F5149EEA-42DD-4F68-9A2F-012E90189BC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44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543300" y="2895600"/>
            <a:ext cx="14401800" cy="1440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18211800"/>
            <a:ext cx="5334000" cy="172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6499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364998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-111" charset="0"/>
              </a:defRPr>
            </a:lvl1pPr>
          </a:lstStyle>
          <a:p>
            <a:fld id="{4F2F6458-193C-4759-A053-36190699E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1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9" charset="0"/>
        <a:ea typeface="ＭＳ Ｐゴシック" pitchFamily="6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62400" y="400050"/>
            <a:ext cx="30484763" cy="1466850"/>
          </a:xfrm>
        </p:spPr>
        <p:txBody>
          <a:bodyPr lIns="196572" tIns="98286" rIns="196572" bIns="98286"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D39CD-52CD-4E08-870D-90576CD77DA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763788" y="0"/>
            <a:ext cx="9040812" cy="3499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0"/>
            <a:ext cx="26970038" cy="3499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D9793-BFC4-48AD-B656-11C4DECDC8D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A5D26-E0B7-4972-8EDF-78897E2D984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24679275"/>
            <a:ext cx="32643762" cy="76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16278225"/>
            <a:ext cx="32643762" cy="84010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E02BB-7AFC-47CF-88B8-53ED1E94C9E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113" y="6400800"/>
            <a:ext cx="17526000" cy="2859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59513" y="6400800"/>
            <a:ext cx="17526000" cy="28595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BDB49-696B-43B0-BBB0-5F7DDEBA59E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538288"/>
            <a:ext cx="3456305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875" y="8596313"/>
            <a:ext cx="16968788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875" y="12179300"/>
            <a:ext cx="16968788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8788" y="8596313"/>
            <a:ext cx="16975137" cy="358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8788" y="12179300"/>
            <a:ext cx="16975137" cy="2212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186F7-4652-4679-AFAD-068E6C9519A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2F4D0-3DF4-4FB0-8B65-BCAC0C77005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2358C-9050-4243-906D-DBECA76D937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75" y="1528763"/>
            <a:ext cx="12634913" cy="65071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575" y="1528763"/>
            <a:ext cx="21469350" cy="32777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5" y="8035925"/>
            <a:ext cx="12634913" cy="26269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76EEE-DB56-4E4F-A788-B49DB889C9C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25" y="26882725"/>
            <a:ext cx="23042563" cy="3175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925" y="3432175"/>
            <a:ext cx="23042563" cy="23042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925" y="30057725"/>
            <a:ext cx="23042563" cy="4506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C708A-47BD-4B09-A904-00695782F00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02E84"/>
            </a:gs>
            <a:gs pos="100000">
              <a:srgbClr val="FFFFFF">
                <a:alpha val="25000"/>
              </a:srgb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0"/>
            <a:ext cx="3616325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643" tIns="112321" rIns="224643" bIns="1123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6400800"/>
            <a:ext cx="35204400" cy="285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1313" y="34996438"/>
            <a:ext cx="8001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518F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20688" y="34996438"/>
            <a:ext cx="121634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 algn="ctr">
              <a:defRPr sz="3400">
                <a:solidFill>
                  <a:srgbClr val="00518F"/>
                </a:solidFill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522488" y="34996438"/>
            <a:ext cx="8001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4643" tIns="112321" rIns="224643" bIns="112321" numCol="1" anchor="t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00518F"/>
                </a:solidFill>
                <a:latin typeface="Times New Roman" pitchFamily="-111" charset="0"/>
              </a:defRPr>
            </a:lvl1pPr>
          </a:lstStyle>
          <a:p>
            <a:fld id="{CE5F4EA2-BD7F-424A-8D93-D912A0B5E0B5}" type="slidenum">
              <a:rPr lang="en-CA"/>
              <a:pPr/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2pPr>
      <a:lvl3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3pPr>
      <a:lvl4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4pPr>
      <a:lvl5pPr algn="l" defTabSz="2246313" rtl="0" eaLnBrk="0" fontAlgn="base" hangingPunct="0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  <a:ea typeface="ＭＳ Ｐゴシック" pitchFamily="-111" charset="-128"/>
          <a:cs typeface="ＭＳ Ｐゴシック" pitchFamily="-111" charset="-128"/>
        </a:defRPr>
      </a:lvl5pPr>
      <a:lvl6pPr marL="4572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6pPr>
      <a:lvl7pPr marL="9144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7pPr>
      <a:lvl8pPr marL="13716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8pPr>
      <a:lvl9pPr marL="1828800" algn="l" defTabSz="2246313" rtl="0" fontAlgn="base">
        <a:spcBef>
          <a:spcPct val="0"/>
        </a:spcBef>
        <a:spcAft>
          <a:spcPct val="0"/>
        </a:spcAft>
        <a:defRPr sz="8800" b="1">
          <a:solidFill>
            <a:srgbClr val="002547"/>
          </a:solidFill>
          <a:latin typeface="Arial" pitchFamily="69" charset="0"/>
        </a:defRPr>
      </a:lvl9pPr>
    </p:titleStyle>
    <p:bodyStyle>
      <a:lvl1pPr marL="842963" indent="-842963" algn="l" defTabSz="2246313" rtl="0" eaLnBrk="0" fontAlgn="base" hangingPunct="0">
        <a:spcBef>
          <a:spcPct val="20000"/>
        </a:spcBef>
        <a:spcAft>
          <a:spcPct val="0"/>
        </a:spcAft>
        <a:buClr>
          <a:srgbClr val="002547"/>
        </a:buClr>
        <a:buFont typeface="Times" pitchFamily="-111" charset="0"/>
        <a:buChar char="•"/>
        <a:defRPr sz="6900" b="1">
          <a:solidFill>
            <a:srgbClr val="00326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1825625" indent="-701675" algn="l" defTabSz="2246313" rtl="0" eaLnBrk="0" fontAlgn="base" hangingPunct="0">
        <a:spcBef>
          <a:spcPct val="20000"/>
        </a:spcBef>
        <a:spcAft>
          <a:spcPct val="0"/>
        </a:spcAft>
        <a:buClr>
          <a:srgbClr val="002547"/>
        </a:buClr>
        <a:buChar char="–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2pPr>
      <a:lvl3pPr marL="2808288" indent="-561975" algn="l" defTabSz="2246313" rtl="0" eaLnBrk="0" fontAlgn="base" hangingPunct="0">
        <a:spcBef>
          <a:spcPct val="20000"/>
        </a:spcBef>
        <a:spcAft>
          <a:spcPct val="0"/>
        </a:spcAft>
        <a:buChar char="•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3pPr>
      <a:lvl4pPr marL="3932238" indent="-561975" algn="l" defTabSz="2246313" rtl="0" eaLnBrk="0" fontAlgn="base" hangingPunct="0">
        <a:spcBef>
          <a:spcPct val="20000"/>
        </a:spcBef>
        <a:spcAft>
          <a:spcPct val="0"/>
        </a:spcAft>
        <a:buChar char="–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4pPr>
      <a:lvl5pPr marL="5053013" indent="-560388" algn="l" defTabSz="2246313" rtl="0" eaLnBrk="0" fontAlgn="base" hangingPunct="0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5pPr>
      <a:lvl6pPr marL="55102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6pPr>
      <a:lvl7pPr marL="59674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7pPr>
      <a:lvl8pPr marL="64246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8pPr>
      <a:lvl9pPr marL="6881813" indent="-560388" algn="l" defTabSz="2246313" rtl="0" fontAlgn="base">
        <a:spcBef>
          <a:spcPct val="20000"/>
        </a:spcBef>
        <a:spcAft>
          <a:spcPct val="0"/>
        </a:spcAft>
        <a:buChar char="»"/>
        <a:defRPr sz="6400" b="1">
          <a:solidFill>
            <a:srgbClr val="003261"/>
          </a:solidFill>
          <a:latin typeface="+mn-lt"/>
          <a:ea typeface="ＭＳ Ｐゴシック" pitchFamily="6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tiff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11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0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9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4192"/>
            </a:gs>
            <a:gs pos="100000">
              <a:srgbClr val="FFFFFF"/>
            </a:gs>
            <a:gs pos="62000">
              <a:srgbClr val="174192">
                <a:alpha val="83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0" name="Text Box 32"/>
          <p:cNvSpPr txBox="1">
            <a:spLocks noChangeArrowheads="1"/>
          </p:cNvSpPr>
          <p:nvPr/>
        </p:nvSpPr>
        <p:spPr bwMode="auto">
          <a:xfrm>
            <a:off x="9938742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 smtClean="0">
                <a:solidFill>
                  <a:schemeClr val="accent4">
                    <a:lumMod val="10000"/>
                  </a:schemeClr>
                </a:solidFill>
              </a:rPr>
              <a:t>METHODS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1" name="Text Box 44"/>
          <p:cNvSpPr txBox="1">
            <a:spLocks noChangeArrowheads="1"/>
          </p:cNvSpPr>
          <p:nvPr/>
        </p:nvSpPr>
        <p:spPr bwMode="auto">
          <a:xfrm>
            <a:off x="9967912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2" name="Text Box 47"/>
          <p:cNvSpPr txBox="1">
            <a:spLocks noChangeArrowheads="1"/>
          </p:cNvSpPr>
          <p:nvPr/>
        </p:nvSpPr>
        <p:spPr bwMode="auto">
          <a:xfrm>
            <a:off x="9967912" y="179020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3" name="Text Box 50"/>
          <p:cNvSpPr txBox="1">
            <a:spLocks noChangeArrowheads="1"/>
          </p:cNvSpPr>
          <p:nvPr/>
        </p:nvSpPr>
        <p:spPr bwMode="auto">
          <a:xfrm>
            <a:off x="9967912" y="28125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4" name="Text Box 5"/>
          <p:cNvSpPr txBox="1">
            <a:spLocks noChangeArrowheads="1"/>
          </p:cNvSpPr>
          <p:nvPr/>
        </p:nvSpPr>
        <p:spPr bwMode="auto">
          <a:xfrm>
            <a:off x="450056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MOTIVATION</a:t>
            </a:r>
          </a:p>
        </p:txBody>
      </p:sp>
      <p:sp>
        <p:nvSpPr>
          <p:cNvPr id="15415" name="Text Box 6"/>
          <p:cNvSpPr txBox="1">
            <a:spLocks noChangeArrowheads="1"/>
          </p:cNvSpPr>
          <p:nvPr/>
        </p:nvSpPr>
        <p:spPr bwMode="auto">
          <a:xfrm>
            <a:off x="450056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6" name="Text Box 33"/>
          <p:cNvSpPr txBox="1">
            <a:spLocks noChangeArrowheads="1"/>
          </p:cNvSpPr>
          <p:nvPr/>
        </p:nvSpPr>
        <p:spPr bwMode="auto">
          <a:xfrm>
            <a:off x="19427428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RESULTS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7" name="Text Box 34"/>
          <p:cNvSpPr txBox="1">
            <a:spLocks noChangeArrowheads="1"/>
          </p:cNvSpPr>
          <p:nvPr/>
        </p:nvSpPr>
        <p:spPr bwMode="auto">
          <a:xfrm>
            <a:off x="28916114" y="6093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DISCUSSION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8" name="Text Box 38"/>
          <p:cNvSpPr txBox="1">
            <a:spLocks noChangeArrowheads="1"/>
          </p:cNvSpPr>
          <p:nvPr/>
        </p:nvSpPr>
        <p:spPr bwMode="auto">
          <a:xfrm>
            <a:off x="450056" y="1790203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OBJECTIVES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19" name="Text Box 39"/>
          <p:cNvSpPr txBox="1">
            <a:spLocks noChangeArrowheads="1"/>
          </p:cNvSpPr>
          <p:nvPr/>
        </p:nvSpPr>
        <p:spPr bwMode="auto">
          <a:xfrm>
            <a:off x="450056" y="19493905"/>
            <a:ext cx="9038630" cy="48186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0" name="Text Box 40"/>
          <p:cNvSpPr txBox="1">
            <a:spLocks noChangeArrowheads="1"/>
          </p:cNvSpPr>
          <p:nvPr/>
        </p:nvSpPr>
        <p:spPr bwMode="auto">
          <a:xfrm>
            <a:off x="450056" y="24762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 smtClean="0">
                <a:solidFill>
                  <a:schemeClr val="accent4">
                    <a:lumMod val="10000"/>
                  </a:schemeClr>
                </a:solidFill>
              </a:rPr>
              <a:t>METHODS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1" name="Text Box 41"/>
          <p:cNvSpPr txBox="1">
            <a:spLocks noChangeArrowheads="1"/>
          </p:cNvSpPr>
          <p:nvPr/>
        </p:nvSpPr>
        <p:spPr bwMode="auto">
          <a:xfrm>
            <a:off x="450056" y="26296144"/>
            <a:ext cx="9038630" cy="11668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2" name="Text Box 61"/>
          <p:cNvSpPr txBox="1">
            <a:spLocks noChangeArrowheads="1"/>
          </p:cNvSpPr>
          <p:nvPr/>
        </p:nvSpPr>
        <p:spPr bwMode="auto">
          <a:xfrm>
            <a:off x="19402425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3" name="Text Box 64"/>
          <p:cNvSpPr txBox="1">
            <a:spLocks noChangeArrowheads="1"/>
          </p:cNvSpPr>
          <p:nvPr/>
        </p:nvSpPr>
        <p:spPr bwMode="auto">
          <a:xfrm>
            <a:off x="19402425" y="179020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4" name="Text Box 67"/>
          <p:cNvSpPr txBox="1">
            <a:spLocks noChangeArrowheads="1"/>
          </p:cNvSpPr>
          <p:nvPr/>
        </p:nvSpPr>
        <p:spPr bwMode="auto">
          <a:xfrm>
            <a:off x="19469100" y="28125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5" name="Text Box 70"/>
          <p:cNvSpPr txBox="1">
            <a:spLocks noChangeArrowheads="1"/>
          </p:cNvSpPr>
          <p:nvPr/>
        </p:nvSpPr>
        <p:spPr bwMode="auto">
          <a:xfrm>
            <a:off x="28916114" y="1790203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CONCLUSIONS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6" name="Text Box 71"/>
          <p:cNvSpPr txBox="1">
            <a:spLocks noChangeArrowheads="1"/>
          </p:cNvSpPr>
          <p:nvPr/>
        </p:nvSpPr>
        <p:spPr bwMode="auto">
          <a:xfrm>
            <a:off x="28916114" y="19561969"/>
            <a:ext cx="9038630" cy="481449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7" name="Text Box 72"/>
          <p:cNvSpPr txBox="1">
            <a:spLocks noChangeArrowheads="1"/>
          </p:cNvSpPr>
          <p:nvPr/>
        </p:nvSpPr>
        <p:spPr bwMode="auto">
          <a:xfrm>
            <a:off x="28916114" y="7678539"/>
            <a:ext cx="9038630" cy="98387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3419" y="292894"/>
            <a:ext cx="37004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96572" tIns="98286" rIns="196572" bIns="98286" anchor="ctr"/>
          <a:lstStyle/>
          <a:p>
            <a:pPr algn="ctr" defTabSz="1965325"/>
            <a:r>
              <a:rPr lang="en-US" sz="7200" b="1" cap="all" dirty="0" smtClean="0">
                <a:solidFill>
                  <a:schemeClr val="accent4">
                    <a:lumMod val="10000"/>
                  </a:schemeClr>
                </a:solidFill>
              </a:rPr>
              <a:t>Brief Description Of What Was Done In This Study</a:t>
            </a:r>
            <a:endParaRPr lang="en-US" sz="7200" b="1" cap="all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5926931" y="2989361"/>
            <a:ext cx="26336625" cy="26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01" tIns="40002" rIns="80001" bIns="40002">
            <a:spAutoFit/>
          </a:bodyPr>
          <a:lstStyle/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Imaging Research Laboratories, Robarts Research Institute</a:t>
            </a:r>
          </a:p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Best 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Graduate 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Program, Western University, London ON</a:t>
            </a:r>
          </a:p>
          <a:p>
            <a:pPr algn="ctr" defTabSz="800100"/>
            <a:r>
              <a:rPr lang="en-CA" sz="4200" baseline="30000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r>
              <a:rPr lang="en-CA" sz="4200" dirty="0" smtClean="0">
                <a:solidFill>
                  <a:schemeClr val="accent4">
                    <a:lumMod val="10000"/>
                  </a:schemeClr>
                </a:solidFill>
              </a:rPr>
              <a:t>Dept. Surgery, University on Another Planet</a:t>
            </a:r>
            <a:endParaRPr lang="en-US" sz="4200" baseline="30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 defTabSz="800100"/>
            <a:r>
              <a:rPr lang="en-US" sz="4200" baseline="30000" dirty="0" smtClean="0">
                <a:solidFill>
                  <a:schemeClr val="accent4">
                    <a:lumMod val="10000"/>
                  </a:schemeClr>
                </a:solidFill>
              </a:rPr>
              <a:t>4</a:t>
            </a:r>
            <a:r>
              <a:rPr lang="en-US" sz="4200" dirty="0" smtClean="0">
                <a:solidFill>
                  <a:schemeClr val="accent4">
                    <a:lumMod val="10000"/>
                  </a:schemeClr>
                </a:solidFill>
              </a:rPr>
              <a:t>Depts of Medical Biophysics and Medical Imaging, Western University, London ON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6929409" y="1769269"/>
            <a:ext cx="24512656" cy="115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80010" tIns="40005" rIns="80010" bIns="40005">
            <a:spAutoFit/>
          </a:bodyPr>
          <a:lstStyle/>
          <a:p>
            <a:pPr algn="ctr" defTabSz="800100"/>
            <a:r>
              <a:rPr lang="en-US" sz="7000" dirty="0">
                <a:solidFill>
                  <a:schemeClr val="accent4">
                    <a:lumMod val="10000"/>
                  </a:schemeClr>
                </a:solidFill>
              </a:rPr>
              <a:t>M.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M. Student,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1,2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Y. Author,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S. Collaborator,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70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r>
              <a:rPr lang="en-US" sz="7000" dirty="0" smtClean="0">
                <a:solidFill>
                  <a:schemeClr val="accent4">
                    <a:lumMod val="10000"/>
                  </a:schemeClr>
                </a:solidFill>
              </a:rPr>
              <a:t>. Important</a:t>
            </a:r>
            <a:r>
              <a:rPr lang="en-US" sz="7000" baseline="30000" dirty="0" smtClean="0">
                <a:solidFill>
                  <a:schemeClr val="accent4">
                    <a:lumMod val="10000"/>
                  </a:schemeClr>
                </a:solidFill>
              </a:rPr>
              <a:t>1,2,4</a:t>
            </a:r>
            <a:endParaRPr lang="en-US" sz="7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5369" name="Picture 26" descr="RobartsResearch_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" y="3293270"/>
            <a:ext cx="6513134" cy="228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6" name="Text Box 195"/>
          <p:cNvSpPr txBox="1">
            <a:spLocks noChangeArrowheads="1"/>
          </p:cNvSpPr>
          <p:nvPr/>
        </p:nvSpPr>
        <p:spPr bwMode="auto">
          <a:xfrm>
            <a:off x="29053631" y="26696194"/>
            <a:ext cx="6819900" cy="9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-111" charset="0"/>
              <a:buNone/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9984581" y="8493919"/>
            <a:ext cx="89344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Text box which introduces the specific, unique equipment that is required for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Be sure to include all important details that make this device unique; apparatus could be a software algorithm, in some cases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More details can be provided here, with regard to construction, fabrication and development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 line drawing or photograph of the equipment is typically helpful here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10117931" y="7901635"/>
            <a:ext cx="587668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SPECIALIZED APPARATUS B</a:t>
            </a:r>
          </a:p>
        </p:txBody>
      </p:sp>
      <p:sp>
        <p:nvSpPr>
          <p:cNvPr id="73" name="Text Box 62"/>
          <p:cNvSpPr txBox="1">
            <a:spLocks noChangeArrowheads="1"/>
          </p:cNvSpPr>
          <p:nvPr/>
        </p:nvSpPr>
        <p:spPr bwMode="auto">
          <a:xfrm>
            <a:off x="19519106" y="8493919"/>
            <a:ext cx="3733800" cy="776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Main result of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the study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: this box should describe your most important finding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This is likely to relate to your primary hypothesis or main objective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The graphic could be a table, a plot, or image(s) that demonstrate your result; i.e. a typical result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19585781" y="7901635"/>
            <a:ext cx="2162130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A</a:t>
            </a:r>
          </a:p>
        </p:txBody>
      </p: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28986956" y="7893844"/>
            <a:ext cx="8801100" cy="99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Discussion of the most important message of the study, typically related to the main objective or hypothesis to be tested; major finding and its implication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Discussion of secondary point, but one that is still quite important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Comparison of your work to others, setting of the context of your project; interpret and explain the meaning of your results, including both surprises and expected results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Possible limitations of your project, and aspects that could be improved in the future; try to put a positive spin on limitations, by discussing related advantages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Possible applications for your results to the future; choose a few applications that may follow from your study, but be careful not to overstate your results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8" name="Text Box 83"/>
          <p:cNvSpPr txBox="1">
            <a:spLocks noChangeArrowheads="1"/>
          </p:cNvSpPr>
          <p:nvPr/>
        </p:nvSpPr>
        <p:spPr bwMode="auto">
          <a:xfrm>
            <a:off x="583406" y="7960519"/>
            <a:ext cx="8601075" cy="719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First paragraph:  major motivation (usually clinical) behind the entire study. This paragraph typically addresses the “big picture”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Second paragraph:  recent or previous work by others (or your own group) that has improved our understanding or rectified some deficiency; nonetheless, usually some deficiency remains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Third paragraph:  recent advances that have made it possible to achieve significant progress, such as a newly developed device or technique, or a newly provided capability that is ideally suited for this problem</a:t>
            </a:r>
          </a:p>
          <a:p>
            <a:pPr marL="311150" indent="-311150" defTabSz="800100"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Fourth paragraph:  introduction to the specific objective of the project, usually something like “We believe that…” or “We propose that…”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17931" y="13211969"/>
            <a:ext cx="8667750" cy="4149725"/>
            <a:chOff x="10134600" y="13119100"/>
            <a:chExt cx="8667750" cy="4149725"/>
          </a:xfrm>
        </p:grpSpPr>
        <p:pic>
          <p:nvPicPr>
            <p:cNvPr id="79" name="Picture 1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34600" y="13119100"/>
              <a:ext cx="5534025" cy="414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110"/>
            <p:cNvSpPr txBox="1">
              <a:spLocks noChangeArrowheads="1"/>
            </p:cNvSpPr>
            <p:nvPr/>
          </p:nvSpPr>
          <p:spPr bwMode="auto">
            <a:xfrm>
              <a:off x="15935325" y="13960643"/>
              <a:ext cx="2867025" cy="254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100" b="1" i="1" dirty="0">
                  <a:solidFill>
                    <a:schemeClr val="accent4">
                      <a:lumMod val="10000"/>
                    </a:schemeClr>
                  </a:solidFill>
                </a:rPr>
                <a:t>is a schematic diagram or photograph of the second most important piece of equipment used in this study.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3252906" y="8027194"/>
            <a:ext cx="4846638" cy="9766898"/>
            <a:chOff x="23269575" y="7934325"/>
            <a:chExt cx="4846638" cy="9766898"/>
          </a:xfrm>
        </p:grpSpPr>
        <p:pic>
          <p:nvPicPr>
            <p:cNvPr id="87" name="Picture 1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269575" y="7934325"/>
              <a:ext cx="4846638" cy="746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112"/>
            <p:cNvSpPr txBox="1">
              <a:spLocks noChangeArrowheads="1"/>
            </p:cNvSpPr>
            <p:nvPr/>
          </p:nvSpPr>
          <p:spPr bwMode="auto">
            <a:xfrm>
              <a:off x="23336250" y="15735300"/>
              <a:ext cx="4733925" cy="196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100" b="1" i="1" dirty="0">
                  <a:solidFill>
                    <a:schemeClr val="accent4">
                      <a:lumMod val="10000"/>
                    </a:schemeClr>
                  </a:solidFill>
                </a:rPr>
                <a:t>will be a graph, table or image that presents your most important result; it can be sized to fit appropriately (landscape or portrait).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10051256" y="18761869"/>
            <a:ext cx="486727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First paragraph: typically some description of the specific group of subjects, specimens, or animals that were used in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Provide appropriate descriptors, such as age, gender, size, etc.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If you fabricated models or phantoms for your study, then place details related to the phantoms here</a:t>
            </a:r>
          </a:p>
          <a:p>
            <a:pPr marL="311150" indent="-311150" defTabSz="800100"/>
            <a:endParaRPr lang="en-US" sz="28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10117931" y="18112435"/>
            <a:ext cx="5496978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SELECTION OF SUBJECTS</a:t>
            </a:r>
          </a:p>
        </p:txBody>
      </p:sp>
      <p:sp>
        <p:nvSpPr>
          <p:cNvPr id="96" name="Text Box 66"/>
          <p:cNvSpPr txBox="1">
            <a:spLocks noChangeArrowheads="1"/>
          </p:cNvSpPr>
          <p:nvPr/>
        </p:nvSpPr>
        <p:spPr bwMode="auto">
          <a:xfrm>
            <a:off x="19585781" y="18112435"/>
            <a:ext cx="218296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B</a:t>
            </a:r>
          </a:p>
        </p:txBody>
      </p:sp>
      <p:sp>
        <p:nvSpPr>
          <p:cNvPr id="102" name="Text Box 75"/>
          <p:cNvSpPr txBox="1">
            <a:spLocks noChangeArrowheads="1"/>
          </p:cNvSpPr>
          <p:nvPr/>
        </p:nvSpPr>
        <p:spPr bwMode="auto">
          <a:xfrm>
            <a:off x="29053631" y="19812000"/>
            <a:ext cx="8467725" cy="41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Most important conclusion; take-home pay of the project, which addresses the main goal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Evaluate you results from the standpoint of the stated objectives: have you succeeded?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State the logical, concise conclusion from your study, what will happen next?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3" name="Text Box 84"/>
          <p:cNvSpPr txBox="1">
            <a:spLocks noChangeArrowheads="1"/>
          </p:cNvSpPr>
          <p:nvPr/>
        </p:nvSpPr>
        <p:spPr bwMode="auto">
          <a:xfrm>
            <a:off x="583406" y="19761994"/>
            <a:ext cx="873442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defTabSz="800100">
              <a:spcBef>
                <a:spcPct val="50000"/>
              </a:spcBef>
            </a:pPr>
            <a:r>
              <a:rPr lang="en-US" sz="2800" b="1">
                <a:solidFill>
                  <a:schemeClr val="accent4">
                    <a:lumMod val="10000"/>
                  </a:schemeClr>
                </a:solidFill>
              </a:rPr>
              <a:t>Recapitulate the major problem that you address and then make the following statement: The primary objective (or hypothesis) of this project is:</a:t>
            </a:r>
          </a:p>
          <a:p>
            <a:pPr defTabSz="800100">
              <a:spcBef>
                <a:spcPct val="50000"/>
              </a:spcBef>
            </a:pPr>
            <a:r>
              <a:rPr lang="en-US" sz="2800" b="1" i="1">
                <a:solidFill>
                  <a:schemeClr val="accent4">
                    <a:lumMod val="10000"/>
                  </a:schemeClr>
                </a:solidFill>
              </a:rPr>
              <a:t>State the objective or hypothesis clearly, preferably in italics, in a way that will correspond to the final results and conclusion of your poster.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14769306" y="18695194"/>
            <a:ext cx="4029075" cy="6408999"/>
            <a:chOff x="14785975" y="18602325"/>
            <a:chExt cx="4029075" cy="6408999"/>
          </a:xfrm>
        </p:grpSpPr>
        <p:pic>
          <p:nvPicPr>
            <p:cNvPr id="105" name="Picture 1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785975" y="18602325"/>
              <a:ext cx="4029075" cy="440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 Box 118"/>
            <p:cNvSpPr txBox="1">
              <a:spLocks noChangeArrowheads="1"/>
            </p:cNvSpPr>
            <p:nvPr/>
          </p:nvSpPr>
          <p:spPr bwMode="auto">
            <a:xfrm>
              <a:off x="15135225" y="23336250"/>
              <a:ext cx="3600450" cy="1675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100" b="1" i="1" dirty="0">
                  <a:solidFill>
                    <a:schemeClr val="accent4">
                      <a:lumMod val="10000"/>
                    </a:schemeClr>
                  </a:solidFill>
                </a:rPr>
                <a:t>is likely a photograph of an animal in a scanner, or a phantom that was used in a study.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07" name="Text Box 119"/>
          <p:cNvSpPr txBox="1">
            <a:spLocks noChangeArrowheads="1"/>
          </p:cNvSpPr>
          <p:nvPr/>
        </p:nvSpPr>
        <p:spPr bwMode="auto">
          <a:xfrm>
            <a:off x="10051256" y="25263475"/>
            <a:ext cx="88011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Lots of room for additional text that describes the details of the study, number of specimens used, how many scans obtained, etc.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8" name="Text Box 147"/>
          <p:cNvSpPr txBox="1">
            <a:spLocks noChangeArrowheads="1"/>
          </p:cNvSpPr>
          <p:nvPr/>
        </p:nvSpPr>
        <p:spPr bwMode="auto">
          <a:xfrm>
            <a:off x="19519106" y="18761869"/>
            <a:ext cx="3733800" cy="776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Second result of the study: this box should describe your second most important finding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This is likely to relate to your secondary hypothesis or objective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The graphic could be a table, a plot, or image(s) that demonstrate your result; i.e. a typical result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23319581" y="18228469"/>
            <a:ext cx="4781550" cy="9418638"/>
            <a:chOff x="23336250" y="18135600"/>
            <a:chExt cx="4781550" cy="9418638"/>
          </a:xfrm>
        </p:grpSpPr>
        <p:pic>
          <p:nvPicPr>
            <p:cNvPr id="104" name="Picture 1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336250" y="18135600"/>
              <a:ext cx="4781550" cy="726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 Box 194"/>
            <p:cNvSpPr txBox="1">
              <a:spLocks noChangeArrowheads="1"/>
            </p:cNvSpPr>
            <p:nvPr/>
          </p:nvSpPr>
          <p:spPr bwMode="auto">
            <a:xfrm>
              <a:off x="23336250" y="25603200"/>
              <a:ext cx="4733925" cy="195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100" b="1" i="1" dirty="0">
                  <a:solidFill>
                    <a:schemeClr val="accent4">
                      <a:lumMod val="10000"/>
                    </a:schemeClr>
                  </a:solidFill>
                </a:rPr>
                <a:t>will be a graph, table or image that presents your second most important result; it can be sized to fit appropriately (landscape or portrait).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10" name="Text Box 42"/>
          <p:cNvSpPr txBox="1">
            <a:spLocks noChangeArrowheads="1"/>
          </p:cNvSpPr>
          <p:nvPr/>
        </p:nvSpPr>
        <p:spPr bwMode="auto">
          <a:xfrm>
            <a:off x="583406" y="27327225"/>
            <a:ext cx="4217194" cy="783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Text box which introduces the specific, unique equipment that is required for this study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Be sure to include all important details that make this device unique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More details can be provided here, with regard to construction, fabrication and development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1" name="Text Box 43"/>
          <p:cNvSpPr txBox="1">
            <a:spLocks noChangeArrowheads="1"/>
          </p:cNvSpPr>
          <p:nvPr/>
        </p:nvSpPr>
        <p:spPr bwMode="auto">
          <a:xfrm>
            <a:off x="716756" y="26593800"/>
            <a:ext cx="585544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SPECIALIZED APPARATUS A</a:t>
            </a:r>
          </a:p>
        </p:txBody>
      </p:sp>
      <p:sp>
        <p:nvSpPr>
          <p:cNvPr id="112" name="Text Box 52"/>
          <p:cNvSpPr txBox="1">
            <a:spLocks noChangeArrowheads="1"/>
          </p:cNvSpPr>
          <p:nvPr/>
        </p:nvSpPr>
        <p:spPr bwMode="auto">
          <a:xfrm>
            <a:off x="10117931" y="28390057"/>
            <a:ext cx="3361177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DATA ANALYSIS</a:t>
            </a:r>
          </a:p>
        </p:txBody>
      </p:sp>
      <p:sp>
        <p:nvSpPr>
          <p:cNvPr id="113" name="Text Box 68"/>
          <p:cNvSpPr txBox="1">
            <a:spLocks noChangeArrowheads="1"/>
          </p:cNvSpPr>
          <p:nvPr/>
        </p:nvSpPr>
        <p:spPr bwMode="auto">
          <a:xfrm>
            <a:off x="19585781" y="36284694"/>
            <a:ext cx="8534400" cy="13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important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images or plots can be configured to take up the entire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page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4" name="Text Box 69"/>
          <p:cNvSpPr txBox="1">
            <a:spLocks noChangeArrowheads="1"/>
          </p:cNvSpPr>
          <p:nvPr/>
        </p:nvSpPr>
        <p:spPr bwMode="auto">
          <a:xfrm>
            <a:off x="19652456" y="28323382"/>
            <a:ext cx="2182969" cy="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010" tIns="40005" rIns="80010" bIns="40005">
            <a:prstTxWarp prst="textNoShape">
              <a:avLst/>
            </a:prstTxWarp>
            <a:spAutoFit/>
          </a:bodyPr>
          <a:lstStyle/>
          <a:p>
            <a:pPr defTabSz="800100"/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RESULT C</a:t>
            </a:r>
          </a:p>
        </p:txBody>
      </p:sp>
      <p:sp>
        <p:nvSpPr>
          <p:cNvPr id="117" name="Text Box 82"/>
          <p:cNvSpPr txBox="1">
            <a:spLocks noChangeArrowheads="1"/>
          </p:cNvSpPr>
          <p:nvPr/>
        </p:nvSpPr>
        <p:spPr bwMode="auto">
          <a:xfrm>
            <a:off x="533400" y="34632535"/>
            <a:ext cx="7534275" cy="245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A line drawing or photograph of the equipment is typically helpful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here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Any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additional text that clarifies the function of the apparatus and how it was used in this study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18" name="Picture 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85806" y="29163169"/>
            <a:ext cx="82677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 Box 121"/>
          <p:cNvSpPr txBox="1">
            <a:spLocks noChangeArrowheads="1"/>
          </p:cNvSpPr>
          <p:nvPr/>
        </p:nvSpPr>
        <p:spPr bwMode="auto">
          <a:xfrm>
            <a:off x="10051256" y="29096494"/>
            <a:ext cx="48672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This section will include all of the details that describe the way that the data was post-processed and analyzed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Clear description of the derived parameters that were used to test the hypothesis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This is also the place for a description of the specific statistical tests that were used to test your hypothesis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5185231" y="29096494"/>
            <a:ext cx="3644900" cy="6123922"/>
            <a:chOff x="15201900" y="29003625"/>
            <a:chExt cx="3644900" cy="6123922"/>
          </a:xfrm>
        </p:grpSpPr>
        <p:pic>
          <p:nvPicPr>
            <p:cNvPr id="119" name="Picture 12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01900" y="29003625"/>
              <a:ext cx="3644900" cy="364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Text Box 122"/>
            <p:cNvSpPr txBox="1">
              <a:spLocks noChangeArrowheads="1"/>
            </p:cNvSpPr>
            <p:nvPr/>
          </p:nvSpPr>
          <p:spPr bwMode="auto">
            <a:xfrm>
              <a:off x="15201900" y="32870775"/>
              <a:ext cx="3533775" cy="225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010" tIns="40005" rIns="80010" bIns="40005">
              <a:prstTxWarp prst="textNoShape">
                <a:avLst/>
              </a:prstTxWarp>
              <a:spAutoFit/>
            </a:bodyPr>
            <a:lstStyle/>
            <a:p>
              <a:pPr defTabSz="800100">
                <a:lnSpc>
                  <a:spcPct val="90000"/>
                </a:lnSpc>
                <a:spcBef>
                  <a:spcPct val="50000"/>
                </a:spcBef>
                <a:buFont typeface="Times" pitchFamily="39" charset="0"/>
                <a:buNone/>
              </a:pPr>
              <a:r>
                <a:rPr lang="en-US" sz="2100" b="1" i="1" dirty="0" smtClean="0">
                  <a:solidFill>
                    <a:schemeClr val="accent4">
                      <a:lumMod val="10000"/>
                    </a:schemeClr>
                  </a:solidFill>
                </a:rPr>
                <a:t>This </a:t>
              </a:r>
              <a:r>
                <a:rPr lang="en-US" sz="2100" b="1" i="1" dirty="0">
                  <a:solidFill>
                    <a:schemeClr val="accent4">
                      <a:lumMod val="10000"/>
                    </a:schemeClr>
                  </a:solidFill>
                </a:rPr>
                <a:t>is likely an image that demonstrates an essential component of the analysis, such as the selection of a region of interest within an animal.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</a:endParaRPr>
            </a:p>
            <a:p>
              <a:pPr defTabSz="800100"/>
              <a:endParaRPr lang="en-US" sz="28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22" name="Text Box 123"/>
          <p:cNvSpPr txBox="1">
            <a:spLocks noChangeArrowheads="1"/>
          </p:cNvSpPr>
          <p:nvPr/>
        </p:nvSpPr>
        <p:spPr bwMode="auto">
          <a:xfrm>
            <a:off x="10051256" y="35737800"/>
            <a:ext cx="88011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Be sure to describe the exact statistical test that was used to test for significance, the p-value that was taken as significant, and the software used in the study, if space permits</a:t>
            </a: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30" name="Text Box 78"/>
          <p:cNvSpPr txBox="1">
            <a:spLocks noChangeArrowheads="1"/>
          </p:cNvSpPr>
          <p:nvPr/>
        </p:nvSpPr>
        <p:spPr bwMode="auto">
          <a:xfrm>
            <a:off x="28916114" y="247626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600" b="1" dirty="0">
                <a:solidFill>
                  <a:schemeClr val="accent4">
                    <a:lumMod val="10000"/>
                  </a:schemeClr>
                </a:solidFill>
              </a:rPr>
              <a:t>REFERENCES</a:t>
            </a:r>
            <a:endParaRPr lang="en-US" sz="4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31" name="Text Box 79"/>
          <p:cNvSpPr txBox="1">
            <a:spLocks noChangeArrowheads="1"/>
          </p:cNvSpPr>
          <p:nvPr/>
        </p:nvSpPr>
        <p:spPr bwMode="auto">
          <a:xfrm>
            <a:off x="28863131" y="26296144"/>
            <a:ext cx="9038630" cy="5200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5" name="Text Box 198"/>
          <p:cNvSpPr txBox="1">
            <a:spLocks noChangeArrowheads="1"/>
          </p:cNvSpPr>
          <p:nvPr/>
        </p:nvSpPr>
        <p:spPr bwMode="auto">
          <a:xfrm>
            <a:off x="29000648" y="26629519"/>
            <a:ext cx="8467725" cy="417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List three or four of the most important references, in a fairly concise format</a:t>
            </a:r>
          </a:p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Try to include the title of the manuscript in the reference format</a:t>
            </a:r>
          </a:p>
          <a:p>
            <a:pPr marL="514350" indent="-514350" defTabSz="80010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Be sure to include the most important work of other groups, as well as your own.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None/>
            </a:pP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311150" indent="-311150" defTabSz="80010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8" name="Text Box 76"/>
          <p:cNvSpPr txBox="1">
            <a:spLocks noChangeArrowheads="1"/>
          </p:cNvSpPr>
          <p:nvPr/>
        </p:nvSpPr>
        <p:spPr bwMode="auto">
          <a:xfrm>
            <a:off x="28863131" y="33497044"/>
            <a:ext cx="9038630" cy="4467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marL="336550" defTabSz="800100">
              <a:spcBef>
                <a:spcPct val="50000"/>
              </a:spcBef>
            </a:pPr>
            <a:endParaRPr lang="en-US" sz="2800" b="1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429" name="Text Box 77"/>
          <p:cNvSpPr txBox="1">
            <a:spLocks noChangeArrowheads="1"/>
          </p:cNvSpPr>
          <p:nvPr/>
        </p:nvSpPr>
        <p:spPr bwMode="auto">
          <a:xfrm>
            <a:off x="28863131" y="31963519"/>
            <a:ext cx="9038630" cy="1200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4846" tIns="2423" rIns="4846" bIns="2423" anchor="ctr"/>
          <a:lstStyle/>
          <a:p>
            <a:pPr algn="ctr" defTabSz="800100">
              <a:spcBef>
                <a:spcPct val="50000"/>
              </a:spcBef>
            </a:pPr>
            <a:r>
              <a:rPr lang="en-US" sz="6000" b="1" dirty="0">
                <a:solidFill>
                  <a:schemeClr val="accent4">
                    <a:lumMod val="10000"/>
                  </a:schemeClr>
                </a:solidFill>
              </a:rPr>
              <a:t>ACKNOWLEDGEMENTS</a:t>
            </a:r>
            <a:endParaRPr lang="en-US" sz="4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5405" name="Picture 76" descr="nserc-logo [Converted]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70431" y="36849073"/>
            <a:ext cx="2032038" cy="82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 Box 195"/>
          <p:cNvSpPr txBox="1">
            <a:spLocks noChangeArrowheads="1"/>
          </p:cNvSpPr>
          <p:nvPr/>
        </p:nvSpPr>
        <p:spPr bwMode="auto">
          <a:xfrm>
            <a:off x="29038748" y="33608169"/>
            <a:ext cx="6819900" cy="288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010" tIns="40005" rIns="80010" bIns="40005">
            <a:prstTxWarp prst="textNoShape">
              <a:avLst/>
            </a:prstTxWarp>
            <a:spAutoFit/>
          </a:bodyPr>
          <a:lstStyle/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Be sure to thank all of those who helped with the study, but were not co-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authors</a:t>
            </a:r>
          </a:p>
          <a:p>
            <a:pPr marL="311150" indent="-311150" defTabSz="800100">
              <a:spcBef>
                <a:spcPct val="50000"/>
              </a:spcBef>
              <a:buFont typeface="Times" pitchFamily="39" charset="0"/>
              <a:buChar char="•"/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Thank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all sources of funding, including salary support,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as           </a:t>
            </a: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well as operating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funds</a:t>
            </a:r>
          </a:p>
        </p:txBody>
      </p:sp>
      <p:pic>
        <p:nvPicPr>
          <p:cNvPr id="116" name="Picture 8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69731" y="27601068"/>
            <a:ext cx="3925888" cy="50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Western_Logo_S_Full_RGB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931" y="1164318"/>
            <a:ext cx="4160520" cy="4413504"/>
          </a:xfrm>
          <a:prstGeom prst="rect">
            <a:avLst/>
          </a:prstGeom>
        </p:spPr>
      </p:pic>
      <p:pic>
        <p:nvPicPr>
          <p:cNvPr id="4" name="Picture 3" descr="CIHR_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97" y="36652200"/>
            <a:ext cx="1498171" cy="1021080"/>
          </a:xfrm>
          <a:prstGeom prst="rect">
            <a:avLst/>
          </a:prstGeom>
        </p:spPr>
      </p:pic>
      <p:pic>
        <p:nvPicPr>
          <p:cNvPr id="5" name="Picture 4" descr="Ontario_research_F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32" y="36950053"/>
            <a:ext cx="2029968" cy="723227"/>
          </a:xfrm>
          <a:prstGeom prst="rect">
            <a:avLst/>
          </a:prstGeom>
        </p:spPr>
      </p:pic>
      <p:pic>
        <p:nvPicPr>
          <p:cNvPr id="7" name="Picture 6" descr="SMD_VER_RGB_high_res_transp.tif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659" y="33663541"/>
            <a:ext cx="2278320" cy="2075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63807" y="35983075"/>
            <a:ext cx="2283172" cy="788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DDDDDD"/>
      </a:dk1>
      <a:lt1>
        <a:srgbClr val="FFFFFF"/>
      </a:lt1>
      <a:dk2>
        <a:srgbClr val="3366FF"/>
      </a:dk2>
      <a:lt2>
        <a:srgbClr val="FFFFFF"/>
      </a:lt2>
      <a:accent1>
        <a:srgbClr val="FFFFFF"/>
      </a:accent1>
      <a:accent2>
        <a:srgbClr val="99CCFF"/>
      </a:accent2>
      <a:accent3>
        <a:srgbClr val="ADB8FF"/>
      </a:accent3>
      <a:accent4>
        <a:srgbClr val="DADADA"/>
      </a:accent4>
      <a:accent5>
        <a:srgbClr val="FFFFFF"/>
      </a:accent5>
      <a:accent6>
        <a:srgbClr val="8AB9E7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rgbClr val="002547"/>
            </a:solidFill>
            <a:effectLst/>
            <a:latin typeface="Arial" pitchFamily="6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rgbClr val="002547"/>
            </a:solidFill>
            <a:effectLst/>
            <a:latin typeface="Arial" pitchFamily="6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9360</TotalTime>
  <Words>1071</Words>
  <Application>Microsoft Macintosh PowerPoint</Application>
  <PresentationFormat>Custom</PresentationFormat>
  <Paragraphs>70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>Robarts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Drangova</dc:creator>
  <cp:lastModifiedBy>Maria Drangova</cp:lastModifiedBy>
  <cp:revision>284</cp:revision>
  <cp:lastPrinted>2014-02-04T18:53:06Z</cp:lastPrinted>
  <dcterms:created xsi:type="dcterms:W3CDTF">2014-02-04T14:03:39Z</dcterms:created>
  <dcterms:modified xsi:type="dcterms:W3CDTF">2014-02-06T16:31:42Z</dcterms:modified>
</cp:coreProperties>
</file>